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charts/chart7.xml" ContentType="application/vnd.openxmlformats-officedocument.drawingml.chart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charts/chart6.xml" ContentType="application/vnd.openxmlformats-officedocument.drawingml.chart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charts/chart4.xml" ContentType="application/vnd.openxmlformats-officedocument.drawingml.chart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6" r:id="rId2"/>
    <p:sldId id="267" r:id="rId3"/>
    <p:sldId id="265" r:id="rId4"/>
    <p:sldId id="269" r:id="rId5"/>
    <p:sldId id="268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__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0.10355566335541262"/>
          <c:y val="0.18579619619072404"/>
          <c:w val="0.8707039016737611"/>
          <c:h val="0.55478454648378916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Amt. Raised by Foreign Currency Funds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Lbls>
            <c:numFmt formatCode="#,##0;\-#,##0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zh-CN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by July 31,2011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16.449000000000002</c:v>
                </c:pt>
                <c:pt idx="1">
                  <c:v>36.576000000000001</c:v>
                </c:pt>
                <c:pt idx="2">
                  <c:v>44.794000000000011</c:v>
                </c:pt>
                <c:pt idx="3">
                  <c:v>6.5190000000000001</c:v>
                </c:pt>
                <c:pt idx="4">
                  <c:v>21.24499999999999</c:v>
                </c:pt>
                <c:pt idx="5">
                  <c:v>14.647999999999998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Amt. Raised by RMB Funds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</c:spPr>
          <c:dLbls>
            <c:numFmt formatCode="#,##0;\-#,##0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zh-CN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by July 31,2011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1.7209999999999994</c:v>
                </c:pt>
                <c:pt idx="1">
                  <c:v>4.3969999999999985</c:v>
                </c:pt>
                <c:pt idx="2">
                  <c:v>23.669</c:v>
                </c:pt>
                <c:pt idx="3">
                  <c:v>12.295</c:v>
                </c:pt>
                <c:pt idx="4">
                  <c:v>17.545000000000002</c:v>
                </c:pt>
                <c:pt idx="5">
                  <c:v>14.18</c:v>
                </c:pt>
              </c:numCache>
            </c:numRef>
          </c:val>
        </c:ser>
        <c:overlap val="100"/>
        <c:axId val="107752448"/>
        <c:axId val="107766528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No. of Foreign Currency Funds（Right Axis）</c:v>
                </c:pt>
              </c:strCache>
            </c:strRef>
          </c:tx>
          <c:spPr>
            <a:ln w="9525"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by July 31,2011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64</c:v>
                </c:pt>
                <c:pt idx="1">
                  <c:v>79</c:v>
                </c:pt>
                <c:pt idx="2">
                  <c:v>59</c:v>
                </c:pt>
                <c:pt idx="3">
                  <c:v>19</c:v>
                </c:pt>
                <c:pt idx="4">
                  <c:v>23</c:v>
                </c:pt>
                <c:pt idx="5">
                  <c:v>28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No. of RMB Funds（Right Axis）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by July 31,2011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15</c:v>
                </c:pt>
                <c:pt idx="1">
                  <c:v>39</c:v>
                </c:pt>
                <c:pt idx="2">
                  <c:v>108</c:v>
                </c:pt>
                <c:pt idx="3">
                  <c:v>105</c:v>
                </c:pt>
                <c:pt idx="4">
                  <c:v>217</c:v>
                </c:pt>
                <c:pt idx="5">
                  <c:v>136</c:v>
                </c:pt>
              </c:numCache>
            </c:numRef>
          </c:val>
        </c:ser>
        <c:marker val="1"/>
        <c:axId val="107790336"/>
        <c:axId val="107768064"/>
      </c:lineChart>
      <c:catAx>
        <c:axId val="107752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zh-CN"/>
          </a:p>
        </c:txPr>
        <c:crossAx val="107766528"/>
        <c:crosses val="autoZero"/>
        <c:auto val="1"/>
        <c:lblAlgn val="ctr"/>
        <c:lblOffset val="100"/>
      </c:catAx>
      <c:valAx>
        <c:axId val="107766528"/>
        <c:scaling>
          <c:orientation val="minMax"/>
        </c:scaling>
        <c:axPos val="l"/>
        <c:numFmt formatCode="General" sourceLinked="1"/>
        <c:tickLblPos val="nextTo"/>
        <c:crossAx val="107752448"/>
        <c:crosses val="autoZero"/>
        <c:crossBetween val="between"/>
      </c:valAx>
      <c:valAx>
        <c:axId val="107768064"/>
        <c:scaling>
          <c:orientation val="minMax"/>
        </c:scaling>
        <c:axPos val="r"/>
        <c:numFmt formatCode="General" sourceLinked="1"/>
        <c:tickLblPos val="nextTo"/>
        <c:crossAx val="107790336"/>
        <c:crosses val="max"/>
        <c:crossBetween val="between"/>
      </c:valAx>
      <c:catAx>
        <c:axId val="107790336"/>
        <c:scaling>
          <c:orientation val="minMax"/>
        </c:scaling>
        <c:delete val="1"/>
        <c:axPos val="b"/>
        <c:tickLblPos val="none"/>
        <c:crossAx val="10776806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7.6409613491221301E-2"/>
          <c:y val="0.82257119328626971"/>
          <c:w val="0.92359038650877878"/>
          <c:h val="0.10909384460830877"/>
        </c:manualLayout>
      </c:layout>
      <c:txPr>
        <a:bodyPr/>
        <a:lstStyle/>
        <a:p>
          <a:pPr>
            <a:defRPr sz="1100"/>
          </a:pPr>
          <a:endParaRPr lang="zh-CN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ea typeface="华文楷体" pitchFamily="2" charset="-122"/>
          <a:cs typeface="Arial" pitchFamily="34" charset="0"/>
        </a:defRPr>
      </a:pPr>
      <a:endParaRPr lang="zh-CN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843949840127953"/>
          <c:y val="0.39829217171717246"/>
          <c:w val="0.6866072869338038"/>
          <c:h val="0.592227189389506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  <a:latin typeface="Arial" pitchFamily="34" charset="0"/>
                      <a:ea typeface="华文楷体" pitchFamily="2" charset="-122"/>
                      <a:cs typeface="Arial" pitchFamily="34" charset="0"/>
                    </a:defRPr>
                  </a:pPr>
                  <a:endParaRPr lang="zh-CN"/>
                </a:p>
              </c:txPr>
            </c:dLbl>
            <c:numFmt formatCode="0.0%" sourceLinked="0"/>
            <c:txPr>
              <a:bodyPr/>
              <a:lstStyle/>
              <a:p>
                <a:pPr>
                  <a:defRPr sz="800">
                    <a:latin typeface="Arial" pitchFamily="34" charset="0"/>
                    <a:ea typeface="华文楷体" pitchFamily="2" charset="-122"/>
                    <a:cs typeface="Arial" pitchFamily="34" charset="0"/>
                  </a:defRPr>
                </a:pPr>
                <a:endParaRPr lang="zh-CN"/>
              </a:p>
            </c:txPr>
            <c:dLblPos val="bestFit"/>
            <c:showVal val="1"/>
            <c:showCatName val="1"/>
            <c:showPercent val="1"/>
            <c:showLeaderLines val="1"/>
          </c:dLbls>
          <c:cat>
            <c:strRef>
              <c:f>Sheet1!$A$2:$A$16</c:f>
              <c:strCache>
                <c:ptCount val="15"/>
                <c:pt idx="0">
                  <c:v>Listed company</c:v>
                </c:pt>
                <c:pt idx="1">
                  <c:v>Public pension funds</c:v>
                </c:pt>
                <c:pt idx="2">
                  <c:v>Sovereign wealth funds</c:v>
                </c:pt>
                <c:pt idx="3">
                  <c:v>FOFs</c:v>
                </c:pt>
                <c:pt idx="4">
                  <c:v>Enterprise Annuity</c:v>
                </c:pt>
                <c:pt idx="5">
                  <c:v>Bank &amp; Trust institution</c:v>
                </c:pt>
                <c:pt idx="6">
                  <c:v>Assets management company </c:v>
                </c:pt>
                <c:pt idx="7">
                  <c:v>Enterprise</c:v>
                </c:pt>
                <c:pt idx="8">
                  <c:v>Investment company</c:v>
                </c:pt>
                <c:pt idx="9">
                  <c:v>Government guidance funds</c:v>
                </c:pt>
                <c:pt idx="10">
                  <c:v>University &amp; Foundations</c:v>
                </c:pt>
                <c:pt idx="11">
                  <c:v>High-net-worth Families &amp; Individuals</c:v>
                </c:pt>
                <c:pt idx="12">
                  <c:v>Governmental Agency</c:v>
                </c:pt>
                <c:pt idx="13">
                  <c:v>Insurance Institution</c:v>
                </c:pt>
                <c:pt idx="14">
                  <c:v>Family Foundations</c:v>
                </c:pt>
              </c:strCache>
            </c:strRef>
          </c:cat>
          <c:val>
            <c:numRef>
              <c:f>Sheet1!$B$2:$B$16</c:f>
              <c:numCache>
                <c:formatCode>0.00_);[Red]\(0.00\)</c:formatCode>
                <c:ptCount val="15"/>
                <c:pt idx="0">
                  <c:v>171.42000000000004</c:v>
                </c:pt>
                <c:pt idx="1">
                  <c:v>143.18</c:v>
                </c:pt>
                <c:pt idx="2">
                  <c:v>141</c:v>
                </c:pt>
                <c:pt idx="3">
                  <c:v>32.53</c:v>
                </c:pt>
                <c:pt idx="4">
                  <c:v>31.04</c:v>
                </c:pt>
                <c:pt idx="5">
                  <c:v>26.08</c:v>
                </c:pt>
                <c:pt idx="6">
                  <c:v>20.95</c:v>
                </c:pt>
                <c:pt idx="7">
                  <c:v>19.16</c:v>
                </c:pt>
                <c:pt idx="8">
                  <c:v>16.82</c:v>
                </c:pt>
                <c:pt idx="9">
                  <c:v>9.94</c:v>
                </c:pt>
                <c:pt idx="10">
                  <c:v>6.21</c:v>
                </c:pt>
                <c:pt idx="11">
                  <c:v>4.2699999999999996</c:v>
                </c:pt>
                <c:pt idx="12">
                  <c:v>2.88</c:v>
                </c:pt>
                <c:pt idx="13">
                  <c:v>1.54</c:v>
                </c:pt>
                <c:pt idx="14">
                  <c:v>1.27</c:v>
                </c:pt>
              </c:numCache>
            </c:numRef>
          </c:val>
        </c:ser>
        <c:firstSliceAng val="0"/>
      </c:pieChart>
    </c:plotArea>
    <c:plotVisOnly val="1"/>
  </c:chart>
  <c:spPr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0.23323183682199544"/>
          <c:y val="0.39827089919302028"/>
          <c:w val="0.68660728693380413"/>
          <c:h val="0.592227189389506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spPr>
              <a:solidFill>
                <a:schemeClr val="bg2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</a:defRPr>
                  </a:pPr>
                  <a:endParaRPr lang="zh-CN"/>
                </a:p>
              </c:txPr>
            </c:dLbl>
            <c:dLbl>
              <c:idx val="10"/>
              <c:layout>
                <c:manualLayout>
                  <c:x val="-8.0213852299838004E-2"/>
                  <c:y val="-0.27958762157740136"/>
                </c:manualLayout>
              </c:layout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800"/>
                </a:pPr>
                <a:endParaRPr lang="zh-CN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Sheet1!$A$2:$A$17</c:f>
              <c:strCache>
                <c:ptCount val="16"/>
                <c:pt idx="0">
                  <c:v>High-net-worth Families &amp; Individuals</c:v>
                </c:pt>
                <c:pt idx="1">
                  <c:v>Enterprise</c:v>
                </c:pt>
                <c:pt idx="2">
                  <c:v>VC/PE</c:v>
                </c:pt>
                <c:pt idx="3">
                  <c:v>Bank &amp; Trust institution</c:v>
                </c:pt>
                <c:pt idx="4">
                  <c:v>Assets management company </c:v>
                </c:pt>
                <c:pt idx="5">
                  <c:v>Investment company</c:v>
                </c:pt>
                <c:pt idx="6">
                  <c:v>Governmental Agency</c:v>
                </c:pt>
                <c:pt idx="7">
                  <c:v>Government guidance funds</c:v>
                </c:pt>
                <c:pt idx="8">
                  <c:v>Listed company</c:v>
                </c:pt>
                <c:pt idx="9">
                  <c:v>Public pension funds</c:v>
                </c:pt>
                <c:pt idx="10">
                  <c:v>FOFs</c:v>
                </c:pt>
                <c:pt idx="11">
                  <c:v>University &amp; Foundations</c:v>
                </c:pt>
                <c:pt idx="12">
                  <c:v>Insurance Institution</c:v>
                </c:pt>
                <c:pt idx="13">
                  <c:v>Sovereign wealth funds</c:v>
                </c:pt>
                <c:pt idx="14">
                  <c:v>Family Foundations</c:v>
                </c:pt>
                <c:pt idx="15">
                  <c:v>Enterprise Annuity</c:v>
                </c:pt>
              </c:strCache>
            </c:strRef>
          </c:cat>
          <c:val>
            <c:numRef>
              <c:f>Sheet1!$B$2:$B$17</c:f>
              <c:numCache>
                <c:formatCode>0_);[Red]\(0\)</c:formatCode>
                <c:ptCount val="16"/>
                <c:pt idx="0">
                  <c:v>1895</c:v>
                </c:pt>
                <c:pt idx="1">
                  <c:v>762</c:v>
                </c:pt>
                <c:pt idx="2">
                  <c:v>268</c:v>
                </c:pt>
                <c:pt idx="3">
                  <c:v>166</c:v>
                </c:pt>
                <c:pt idx="4">
                  <c:v>143</c:v>
                </c:pt>
                <c:pt idx="5">
                  <c:v>140</c:v>
                </c:pt>
                <c:pt idx="6">
                  <c:v>109</c:v>
                </c:pt>
                <c:pt idx="7">
                  <c:v>104</c:v>
                </c:pt>
                <c:pt idx="8">
                  <c:v>97</c:v>
                </c:pt>
                <c:pt idx="9">
                  <c:v>95</c:v>
                </c:pt>
                <c:pt idx="10">
                  <c:v>78</c:v>
                </c:pt>
                <c:pt idx="11">
                  <c:v>35</c:v>
                </c:pt>
                <c:pt idx="12">
                  <c:v>21</c:v>
                </c:pt>
                <c:pt idx="13">
                  <c:v>16</c:v>
                </c:pt>
                <c:pt idx="14">
                  <c:v>15</c:v>
                </c:pt>
                <c:pt idx="15">
                  <c:v>3</c:v>
                </c:pt>
              </c:numCache>
            </c:numRef>
          </c:val>
        </c:ser>
        <c:firstSliceAng val="0"/>
      </c:pieChart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044089728217493"/>
          <c:y val="0.43677702020202031"/>
          <c:w val="0.43038569144684341"/>
          <c:h val="0.4350808080808089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  <a:latin typeface="Arial" pitchFamily="34" charset="0"/>
                      <a:ea typeface="华文楷体" pitchFamily="2" charset="-122"/>
                      <a:cs typeface="Arial" pitchFamily="34" charset="0"/>
                    </a:defRPr>
                  </a:pPr>
                  <a:endParaRPr lang="zh-CN"/>
                </a:p>
              </c:txPr>
            </c:dLbl>
            <c:numFmt formatCode="0.0%" sourceLinked="0"/>
            <c:txPr>
              <a:bodyPr/>
              <a:lstStyle/>
              <a:p>
                <a:pPr>
                  <a:defRPr sz="1000" b="1">
                    <a:latin typeface="Arial" pitchFamily="34" charset="0"/>
                    <a:ea typeface="华文楷体" pitchFamily="2" charset="-122"/>
                    <a:cs typeface="Arial" pitchFamily="34" charset="0"/>
                  </a:defRPr>
                </a:pPr>
                <a:endParaRPr lang="zh-CN"/>
              </a:p>
            </c:txPr>
            <c:dLblPos val="bestFit"/>
            <c:showVal val="1"/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USD</c:v>
                </c:pt>
                <c:pt idx="1">
                  <c:v>RMB</c:v>
                </c:pt>
                <c:pt idx="2">
                  <c:v>Euro</c:v>
                </c:pt>
              </c:strCache>
            </c:strRef>
          </c:cat>
          <c:val>
            <c:numRef>
              <c:f>Sheet1!$B$2:$B$4</c:f>
              <c:numCache>
                <c:formatCode>0.00_);[Red]\(0.00\)</c:formatCode>
                <c:ptCount val="3"/>
                <c:pt idx="0">
                  <c:v>349.18</c:v>
                </c:pt>
                <c:pt idx="1">
                  <c:v>261.20999999999981</c:v>
                </c:pt>
                <c:pt idx="2">
                  <c:v>38.760000000000012</c:v>
                </c:pt>
              </c:numCache>
            </c:numRef>
          </c:val>
        </c:ser>
        <c:firstSliceAng val="0"/>
      </c:pieChart>
    </c:plotArea>
    <c:plotVisOnly val="1"/>
  </c:chart>
  <c:spPr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6.6219026219644386E-2"/>
          <c:y val="0.15061116101254909"/>
          <c:w val="0.81461019937537293"/>
          <c:h val="0.70274089422302699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</c:spPr>
          </c:dPt>
          <c:dPt>
            <c:idx val="6"/>
            <c:spPr>
              <a:solidFill>
                <a:schemeClr val="bg2"/>
              </a:solidFill>
              <a:ln>
                <a:solidFill>
                  <a:schemeClr val="bg1"/>
                </a:solidFill>
              </a:ln>
            </c:spPr>
          </c:dPt>
          <c:dPt>
            <c:idx val="7"/>
            <c:spPr>
              <a:solidFill>
                <a:srgbClr val="A25913"/>
              </a:solidFill>
              <a:ln>
                <a:solidFill>
                  <a:schemeClr val="bg1"/>
                </a:solidFill>
              </a:ln>
            </c:spPr>
          </c:dPt>
          <c:dPt>
            <c:idx val="8"/>
            <c:spPr>
              <a:solidFill>
                <a:srgbClr val="BF9D59"/>
              </a:solidFill>
              <a:ln>
                <a:solidFill>
                  <a:schemeClr val="bg1"/>
                </a:solidFill>
              </a:ln>
            </c:spPr>
          </c:dPt>
          <c:dPt>
            <c:idx val="9"/>
            <c:spPr>
              <a:solidFill>
                <a:srgbClr val="D4B67C"/>
              </a:solidFill>
              <a:ln>
                <a:solidFill>
                  <a:schemeClr val="bg1"/>
                </a:solidFill>
              </a:ln>
            </c:spPr>
          </c:dPt>
          <c:dPt>
            <c:idx val="10"/>
            <c:spPr>
              <a:solidFill>
                <a:srgbClr val="E4D6B9"/>
              </a:solidFill>
              <a:ln>
                <a:solidFill>
                  <a:schemeClr val="bg1"/>
                </a:solidFill>
              </a:ln>
            </c:spPr>
          </c:dPt>
          <c:dPt>
            <c:idx val="11"/>
            <c:spPr>
              <a:solidFill>
                <a:srgbClr val="F4EDDF"/>
              </a:solidFill>
              <a:ln>
                <a:solidFill>
                  <a:schemeClr val="bg1"/>
                </a:solidFill>
              </a:ln>
            </c:spPr>
          </c:dPt>
          <c:dPt>
            <c:idx val="12"/>
            <c:spPr>
              <a:solidFill>
                <a:srgbClr val="E1E1E1"/>
              </a:solidFill>
              <a:ln>
                <a:solidFill>
                  <a:schemeClr val="bg1"/>
                </a:solidFill>
              </a:ln>
            </c:spPr>
          </c:dPt>
          <c:dPt>
            <c:idx val="13"/>
            <c:spPr>
              <a:solidFill>
                <a:srgbClr val="C4C4C4"/>
              </a:solidFill>
              <a:ln>
                <a:solidFill>
                  <a:schemeClr val="bg1"/>
                </a:solidFill>
              </a:ln>
            </c:spPr>
          </c:dPt>
          <c:dPt>
            <c:idx val="14"/>
            <c:spPr>
              <a:solidFill>
                <a:srgbClr val="898989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0.11093581177330658"/>
                  <c:y val="-7.674561836905771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  <a:latin typeface="Arial" pitchFamily="34" charset="0"/>
                      <a:ea typeface="华文楷体" pitchFamily="2" charset="-122"/>
                      <a:cs typeface="Arial" pitchFamily="34" charset="0"/>
                    </a:defRPr>
                  </a:pPr>
                  <a:endParaRPr lang="zh-CN"/>
                </a:p>
              </c:txPr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9.9557779796557319E-2"/>
                  <c:y val="9.2094742042869351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10"/>
              <c:layout>
                <c:manualLayout>
                  <c:x val="0.13708355955011081"/>
                  <c:y val="-2.4171848310843009E-7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1"/>
              <c:layout>
                <c:manualLayout>
                  <c:x val="2.2870155263743509E-2"/>
                  <c:y val="-3.0698247347623331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14"/>
              <c:layout>
                <c:manualLayout>
                  <c:x val="-5.049584029901828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zh-CN" sz="900" dirty="0" smtClean="0"/>
                      <a:t>Others, </a:t>
                    </a:r>
                    <a:r>
                      <a:rPr lang="en-US" altLang="zh-CN" sz="900" dirty="0"/>
                      <a:t>114, 2.9%</a:t>
                    </a:r>
                    <a:endParaRPr lang="zh-CN" altLang="en-US" sz="900" dirty="0"/>
                  </a:p>
                </c:rich>
              </c:tx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900" b="1">
                    <a:latin typeface="Arial" pitchFamily="34" charset="0"/>
                    <a:ea typeface="华文楷体" pitchFamily="2" charset="-122"/>
                    <a:cs typeface="Arial" pitchFamily="34" charset="0"/>
                  </a:defRPr>
                </a:pPr>
                <a:endParaRPr lang="zh-CN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Sheet1!$A$2:$A$15</c:f>
              <c:strCache>
                <c:ptCount val="14"/>
                <c:pt idx="0">
                  <c:v>RMB</c:v>
                </c:pt>
                <c:pt idx="1">
                  <c:v>USD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  <c:pt idx="6">
                  <c:v>类别 7</c:v>
                </c:pt>
                <c:pt idx="7">
                  <c:v>类别 8</c:v>
                </c:pt>
                <c:pt idx="8">
                  <c:v>类别 9</c:v>
                </c:pt>
                <c:pt idx="9">
                  <c:v>Euro</c:v>
                </c:pt>
                <c:pt idx="10">
                  <c:v>JPY</c:v>
                </c:pt>
                <c:pt idx="11">
                  <c:v>GBP</c:v>
                </c:pt>
                <c:pt idx="12">
                  <c:v>HKD</c:v>
                </c:pt>
                <c:pt idx="13">
                  <c:v>Other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3039</c:v>
                </c:pt>
                <c:pt idx="1">
                  <c:v>794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46</c:v>
                </c:pt>
                <c:pt idx="10">
                  <c:v>30</c:v>
                </c:pt>
                <c:pt idx="11">
                  <c:v>22</c:v>
                </c:pt>
                <c:pt idx="12">
                  <c:v>11</c:v>
                </c:pt>
                <c:pt idx="13">
                  <c:v>5</c:v>
                </c:pt>
              </c:numCache>
            </c:numRef>
          </c:val>
        </c:ser>
        <c:gapWidth val="100"/>
        <c:secondPieSize val="75"/>
        <c:serLines/>
      </c:ofPieChart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0.16330212660425317"/>
          <c:y val="3.9277892172875251E-2"/>
          <c:w val="0.77946134292268587"/>
          <c:h val="0.68369371858840533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Company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Lbls>
            <c:dLbl>
              <c:idx val="1"/>
              <c:layout>
                <c:manualLayout>
                  <c:x val="0"/>
                  <c:y val="-1.2985781336313675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zh-CN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Global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0.31989391701356268</c:v>
                </c:pt>
                <c:pt idx="1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Pension funds &amp; Enterprise annuity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</c:spPr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Global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0.29000000000000015</c:v>
                </c:pt>
                <c:pt idx="1">
                  <c:v>0.31000000000000016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Sovereign wealth funds 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</c:spPr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Global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0.23667248556465692</c:v>
                </c:pt>
                <c:pt idx="1">
                  <c:v>6.0000000000000026E-2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Financial institution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/>
              </a:solidFill>
            </a:ln>
          </c:spPr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Global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0.1</c:v>
                </c:pt>
                <c:pt idx="1">
                  <c:v>0.22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Governmental agencies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bg1"/>
              </a:solidFill>
            </a:ln>
          </c:spPr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Global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2.1518732375453202E-2</c:v>
                </c:pt>
                <c:pt idx="1">
                  <c:v>3.0000000000000002E-2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High-net-worth Individuals &amp; Foundations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0"/>
                  <c:y val="-1.9478672004470381E-2"/>
                </c:manualLayout>
              </c:layout>
              <c:showVal val="1"/>
            </c:dLbl>
            <c:showVal val="1"/>
          </c:dLbls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Global</c:v>
                </c:pt>
              </c:strCache>
            </c:strRef>
          </c:cat>
          <c:val>
            <c:numRef>
              <c:f>Sheet1!$G$2:$G$3</c:f>
              <c:numCache>
                <c:formatCode>0%</c:formatCode>
                <c:ptCount val="2"/>
                <c:pt idx="0">
                  <c:v>2.0000000000000011E-2</c:v>
                </c:pt>
                <c:pt idx="1">
                  <c:v>0.24000000000000007</c:v>
                </c:pt>
              </c:numCache>
            </c:numRef>
          </c:val>
        </c:ser>
        <c:dLbls>
          <c:showVal val="1"/>
        </c:dLbls>
        <c:gapWidth val="100"/>
        <c:overlap val="100"/>
        <c:axId val="107857792"/>
        <c:axId val="107859328"/>
      </c:barChart>
      <c:catAx>
        <c:axId val="10785779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zh-CN"/>
          </a:p>
        </c:txPr>
        <c:crossAx val="107859328"/>
        <c:crosses val="autoZero"/>
        <c:auto val="1"/>
        <c:lblAlgn val="ctr"/>
        <c:lblOffset val="100"/>
      </c:catAx>
      <c:valAx>
        <c:axId val="107859328"/>
        <c:scaling>
          <c:orientation val="minMax"/>
        </c:scaling>
        <c:axPos val="l"/>
        <c:numFmt formatCode="0%" sourceLinked="1"/>
        <c:tickLblPos val="nextTo"/>
        <c:crossAx val="107857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7926140045516734"/>
          <c:w val="1"/>
          <c:h val="0.19908250853597842"/>
        </c:manualLayout>
      </c:layout>
      <c:txPr>
        <a:bodyPr/>
        <a:lstStyle/>
        <a:p>
          <a:pPr>
            <a:defRPr sz="1050"/>
          </a:pPr>
          <a:endParaRPr lang="zh-CN"/>
        </a:p>
      </c:txPr>
    </c:legend>
    <c:plotVisOnly val="1"/>
  </c:chart>
  <c:spPr>
    <a:ln>
      <a:noFill/>
    </a:ln>
  </c:spPr>
  <c:txPr>
    <a:bodyPr/>
    <a:lstStyle/>
    <a:p>
      <a:pPr>
        <a:defRPr>
          <a:latin typeface="Arial" pitchFamily="34" charset="0"/>
          <a:ea typeface="华文楷体" pitchFamily="2" charset="-122"/>
          <a:cs typeface="Arial" pitchFamily="34" charset="0"/>
        </a:defRPr>
      </a:pPr>
      <a:endParaRPr lang="zh-CN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0.10070822619119306"/>
          <c:y val="1.8189458309089343E-2"/>
          <c:w val="0.77583577535745563"/>
          <c:h val="0.7769642373205759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Current Investment percentage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dLbls>
            <c:dLbl>
              <c:idx val="4"/>
              <c:layout>
                <c:manualLayout>
                  <c:x val="-1.0078445664459042E-2"/>
                  <c:y val="6.3265190221506824E-3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Sheet1!$A$2:$A$6</c:f>
              <c:strCache>
                <c:ptCount val="5"/>
                <c:pt idx="0">
                  <c:v>Fund</c:v>
                </c:pt>
                <c:pt idx="1">
                  <c:v>Stock</c:v>
                </c:pt>
                <c:pt idx="2">
                  <c:v>Bond</c:v>
                </c:pt>
                <c:pt idx="3">
                  <c:v>Real Estate</c:v>
                </c:pt>
                <c:pt idx="4">
                  <c:v>Alternative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0.46600000000000008</c:v>
                </c:pt>
                <c:pt idx="1">
                  <c:v>0.68200000000000005</c:v>
                </c:pt>
                <c:pt idx="2">
                  <c:v>0.11600000000000002</c:v>
                </c:pt>
                <c:pt idx="3">
                  <c:v>0.74700000000000033</c:v>
                </c:pt>
                <c:pt idx="4">
                  <c:v>0.28300000000000008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Future Investment Percentage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" lastClr="FFFFFF"/>
              </a:solidFill>
            </a:ln>
          </c:spPr>
          <c:dLbls>
            <c:dLbl>
              <c:idx val="0"/>
              <c:layout>
                <c:manualLayout>
                  <c:x val="1.0078247273764478E-2"/>
                  <c:y val="1.2653287129659876E-2"/>
                </c:manualLayout>
              </c:layout>
              <c:showVal val="1"/>
            </c:dLbl>
            <c:dLbl>
              <c:idx val="1"/>
              <c:layout>
                <c:manualLayout>
                  <c:x val="7.5586854553234923E-3"/>
                  <c:y val="3.163384053754706E-3"/>
                </c:manualLayout>
              </c:layout>
              <c:showVal val="1"/>
            </c:dLbl>
            <c:dLbl>
              <c:idx val="2"/>
              <c:layout>
                <c:manualLayout>
                  <c:x val="1.5117370910647021E-2"/>
                  <c:y val="9.4901521612638391E-3"/>
                </c:manualLayout>
              </c:layout>
              <c:showVal val="1"/>
            </c:dLbl>
            <c:numFmt formatCode="0.0%" sourceLinked="0"/>
            <c:showVal val="1"/>
          </c:dLbls>
          <c:cat>
            <c:strRef>
              <c:f>Sheet1!$A$2:$A$6</c:f>
              <c:strCache>
                <c:ptCount val="5"/>
                <c:pt idx="0">
                  <c:v>Fund</c:v>
                </c:pt>
                <c:pt idx="1">
                  <c:v>Stock</c:v>
                </c:pt>
                <c:pt idx="2">
                  <c:v>Bond</c:v>
                </c:pt>
                <c:pt idx="3">
                  <c:v>Real Estate</c:v>
                </c:pt>
                <c:pt idx="4">
                  <c:v>Alternative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0.27400000000000002</c:v>
                </c:pt>
                <c:pt idx="1">
                  <c:v>0.40400000000000008</c:v>
                </c:pt>
                <c:pt idx="2">
                  <c:v>9.6000000000000002E-2</c:v>
                </c:pt>
                <c:pt idx="3">
                  <c:v>0.38500000000000018</c:v>
                </c:pt>
                <c:pt idx="4">
                  <c:v>0.35900000000000021</c:v>
                </c:pt>
              </c:numCache>
            </c:numRef>
          </c:val>
        </c:ser>
        <c:gapWidth val="100"/>
        <c:axId val="116961664"/>
        <c:axId val="116963200"/>
      </c:barChart>
      <c:catAx>
        <c:axId val="116961664"/>
        <c:scaling>
          <c:orientation val="minMax"/>
        </c:scaling>
        <c:axPos val="b"/>
        <c:tickLblPos val="low"/>
        <c:crossAx val="116963200"/>
        <c:crossesAt val="0"/>
        <c:auto val="1"/>
        <c:lblAlgn val="ctr"/>
        <c:lblOffset val="100"/>
      </c:catAx>
      <c:valAx>
        <c:axId val="116963200"/>
        <c:scaling>
          <c:orientation val="minMax"/>
        </c:scaling>
        <c:axPos val="l"/>
        <c:numFmt formatCode="0%" sourceLinked="0"/>
        <c:tickLblPos val="nextTo"/>
        <c:crossAx val="116961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3681988446122735E-2"/>
          <c:y val="0.86724229471489223"/>
          <c:w val="0.7993083703613032"/>
          <c:h val="0.1028390094606397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>
          <a:latin typeface="Arial" pitchFamily="34" charset="0"/>
          <a:ea typeface="华文楷体" pitchFamily="2" charset="-122"/>
          <a:cs typeface="Arial" pitchFamily="34" charset="0"/>
        </a:defRPr>
      </a:pPr>
      <a:endParaRPr lang="zh-CN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0.10508</cdr:y>
    </cdr:from>
    <cdr:to>
      <cdr:x>0.28069</cdr:x>
      <cdr:y>0.21016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369019"/>
          <a:ext cx="2344555" cy="369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zh-CN" altLang="en-US" sz="1200" b="1" dirty="0" smtClean="0"/>
            <a:t>（</a:t>
          </a:r>
          <a:r>
            <a:rPr lang="en-US" altLang="zh-CN" sz="1200" b="1" dirty="0" smtClean="0"/>
            <a:t>US$ B</a:t>
          </a:r>
          <a:r>
            <a:rPr lang="zh-CN" altLang="en-US" sz="1200" b="1" dirty="0" smtClean="0"/>
            <a:t>）</a:t>
          </a:r>
          <a:endParaRPr lang="zh-CN" altLang="en-US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oleObject" Target="../embeddings/oleObject2.bin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slideMaster" Target="../slideMasters/slideMaster1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image" Target="../media/image2.wmf"/><Relationship Id="rId2" Type="http://schemas.openxmlformats.org/officeDocument/2006/relationships/tags" Target="../tags/tag30.xml"/><Relationship Id="rId1" Type="http://schemas.openxmlformats.org/officeDocument/2006/relationships/vmlDrawing" Target="../drawings/vmlDrawing3.vml"/><Relationship Id="rId6" Type="http://schemas.openxmlformats.org/officeDocument/2006/relationships/tags" Target="../tags/tag34.xml"/><Relationship Id="rId11" Type="http://schemas.openxmlformats.org/officeDocument/2006/relationships/oleObject" Target="../embeddings/oleObject3.bin"/><Relationship Id="rId5" Type="http://schemas.openxmlformats.org/officeDocument/2006/relationships/tags" Target="../tags/tag33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vmlDrawing" Target="../drawings/vmlDrawing4.vml"/><Relationship Id="rId6" Type="http://schemas.openxmlformats.org/officeDocument/2006/relationships/tags" Target="../tags/tag42.xml"/><Relationship Id="rId11" Type="http://schemas.openxmlformats.org/officeDocument/2006/relationships/image" Target="../media/image2.wmf"/><Relationship Id="rId5" Type="http://schemas.openxmlformats.org/officeDocument/2006/relationships/tags" Target="../tags/tag41.xml"/><Relationship Id="rId10" Type="http://schemas.openxmlformats.org/officeDocument/2006/relationships/oleObject" Target="../embeddings/oleObject4.bin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image" Target="../media/image1.wmf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oleObject" Target="../embeddings/oleObject5.bin"/><Relationship Id="rId2" Type="http://schemas.openxmlformats.org/officeDocument/2006/relationships/tags" Target="../tags/tag45.xml"/><Relationship Id="rId1" Type="http://schemas.openxmlformats.org/officeDocument/2006/relationships/vmlDrawing" Target="../drawings/vmlDrawing5.vml"/><Relationship Id="rId6" Type="http://schemas.openxmlformats.org/officeDocument/2006/relationships/tags" Target="../tags/tag49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558800"/>
            <a:ext cx="8356600" cy="615315"/>
          </a:xfrm>
        </p:spPr>
        <p:txBody>
          <a:bodyPr/>
          <a:lstStyle>
            <a:lvl1pPr>
              <a:defRPr sz="18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60CE-E1C1-4C68-A232-1E6B7D740678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/>
          </p:nvPr>
        </p:nvSpPr>
        <p:spPr>
          <a:xfrm>
            <a:off x="395288" y="908051"/>
            <a:ext cx="8356600" cy="306372"/>
          </a:xfrm>
        </p:spPr>
        <p:txBody>
          <a:bodyPr lIns="0" tIns="18000" rIns="0" bIns="18000"/>
          <a:lstStyle>
            <a:lvl1pPr>
              <a:defRPr sz="1600" b="1"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4FA4-8661-466E-A3FA-8955F26AD742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1"/>
          </p:nvPr>
        </p:nvSpPr>
        <p:spPr>
          <a:xfrm>
            <a:off x="395288" y="908051"/>
            <a:ext cx="8356600" cy="306372"/>
          </a:xfrm>
        </p:spPr>
        <p:txBody>
          <a:bodyPr lIns="0" tIns="18000" rIns="0" bIns="18000"/>
          <a:lstStyle>
            <a:lvl1pPr>
              <a:defRPr sz="1600" b="1"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2"/>
          </p:nvPr>
        </p:nvSpPr>
        <p:spPr>
          <a:xfrm>
            <a:off x="1928813" y="1951038"/>
            <a:ext cx="6823075" cy="977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1928813" y="3030009"/>
            <a:ext cx="6823075" cy="977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文本占位符 5"/>
          <p:cNvSpPr>
            <a:spLocks noGrp="1"/>
          </p:cNvSpPr>
          <p:nvPr>
            <p:ph type="body" sz="quarter" idx="14"/>
          </p:nvPr>
        </p:nvSpPr>
        <p:spPr>
          <a:xfrm>
            <a:off x="1928813" y="4108980"/>
            <a:ext cx="6823075" cy="977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文本占位符 5"/>
          <p:cNvSpPr>
            <a:spLocks noGrp="1"/>
          </p:cNvSpPr>
          <p:nvPr>
            <p:ph type="body" sz="quarter" idx="15"/>
          </p:nvPr>
        </p:nvSpPr>
        <p:spPr>
          <a:xfrm>
            <a:off x="1928813" y="5187950"/>
            <a:ext cx="6823075" cy="977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8D74D-A074-4DDE-B1D5-DAD678BC984A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8463" y="1700213"/>
            <a:ext cx="2690839" cy="4032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algn="ctr">
              <a:defRPr sz="1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92463" y="1700213"/>
            <a:ext cx="5494337" cy="4352925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8463" y="2173280"/>
            <a:ext cx="2690839" cy="3879858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4242-826E-4851-9D26-9AAEDA0EC3D8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8463" y="1541463"/>
            <a:ext cx="4029076" cy="462438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2813" y="1541463"/>
            <a:ext cx="4029075" cy="462438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EE302-8826-4677-8DAD-A96E6C9D6E91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4FA4-8661-466E-A3FA-8955F26AD742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1"/>
          </p:nvPr>
        </p:nvSpPr>
        <p:spPr>
          <a:xfrm>
            <a:off x="395288" y="908051"/>
            <a:ext cx="8356600" cy="306372"/>
          </a:xfrm>
        </p:spPr>
        <p:txBody>
          <a:bodyPr lIns="0" tIns="18000" rIns="0" bIns="18000"/>
          <a:lstStyle>
            <a:lvl1pPr>
              <a:defRPr sz="1600" b="1"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2"/>
          </p:nvPr>
        </p:nvSpPr>
        <p:spPr>
          <a:xfrm>
            <a:off x="1928813" y="1951038"/>
            <a:ext cx="6823075" cy="977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1928813" y="3030009"/>
            <a:ext cx="6823075" cy="977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文本占位符 5"/>
          <p:cNvSpPr>
            <a:spLocks noGrp="1"/>
          </p:cNvSpPr>
          <p:nvPr>
            <p:ph type="body" sz="quarter" idx="14"/>
          </p:nvPr>
        </p:nvSpPr>
        <p:spPr>
          <a:xfrm>
            <a:off x="1928813" y="4108980"/>
            <a:ext cx="6823075" cy="977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9" name="文本占位符 5"/>
          <p:cNvSpPr>
            <a:spLocks noGrp="1"/>
          </p:cNvSpPr>
          <p:nvPr>
            <p:ph type="body" sz="quarter" idx="15"/>
          </p:nvPr>
        </p:nvSpPr>
        <p:spPr>
          <a:xfrm>
            <a:off x="1928813" y="5187950"/>
            <a:ext cx="6823075" cy="9779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2" y="558800"/>
            <a:ext cx="8067675" cy="615315"/>
          </a:xfrm>
        </p:spPr>
        <p:txBody>
          <a:bodyPr/>
          <a:lstStyle>
            <a:lvl1pPr>
              <a:defRPr sz="18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60CE-E1C1-4C68-A232-1E6B7D740678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/>
          </p:nvPr>
        </p:nvSpPr>
        <p:spPr>
          <a:xfrm>
            <a:off x="684212" y="908051"/>
            <a:ext cx="8067675" cy="306372"/>
          </a:xfrm>
        </p:spPr>
        <p:txBody>
          <a:bodyPr lIns="0" tIns="18000" rIns="0" bIns="18000"/>
          <a:lstStyle>
            <a:lvl1pPr>
              <a:defRPr sz="1600" b="1"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 userDrawn="1"/>
        </p:nvCxnSpPr>
        <p:spPr bwMode="gray">
          <a:xfrm rot="5400000">
            <a:off x="-411045" y="3958862"/>
            <a:ext cx="4834800" cy="1588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558800"/>
            <a:ext cx="8356600" cy="615315"/>
          </a:xfrm>
        </p:spPr>
        <p:txBody>
          <a:bodyPr/>
          <a:lstStyle>
            <a:lvl1pPr>
              <a:defRPr sz="1800" baseline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00232" y="1541463"/>
            <a:ext cx="6750656" cy="4624387"/>
          </a:xfrm>
        </p:spPr>
        <p:txBody>
          <a:bodyPr/>
          <a:lstStyle>
            <a:lvl1pPr marL="0" indent="0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60CE-E1C1-4C68-A232-1E6B7D740678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/>
          </p:nvPr>
        </p:nvSpPr>
        <p:spPr>
          <a:xfrm>
            <a:off x="395288" y="908051"/>
            <a:ext cx="8356600" cy="306372"/>
          </a:xfrm>
        </p:spPr>
        <p:txBody>
          <a:bodyPr lIns="0" tIns="18000" rIns="0" bIns="18000"/>
          <a:lstStyle>
            <a:lvl1pPr>
              <a:defRPr sz="1600" b="1"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2"/>
          </p:nvPr>
        </p:nvSpPr>
        <p:spPr>
          <a:xfrm>
            <a:off x="395288" y="1541463"/>
            <a:ext cx="1533506" cy="4624387"/>
          </a:xfrm>
        </p:spPr>
        <p:txBody>
          <a:bodyPr lIns="0" rIns="0"/>
          <a:lstStyle>
            <a:lvl1pPr>
              <a:defRPr sz="1100" b="1"/>
            </a:lvl1pPr>
            <a:lvl2pPr>
              <a:defRPr sz="1100" b="1"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>
            <p:custDataLst>
              <p:tags r:id="rId2"/>
            </p:custDataLst>
          </p:nvPr>
        </p:nvSpPr>
        <p:spPr bwMode="gray">
          <a:xfrm rot="10800000" flipH="1">
            <a:off x="0" y="0"/>
            <a:ext cx="1143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矩形 25"/>
          <p:cNvSpPr/>
          <p:nvPr>
            <p:custDataLst>
              <p:tags r:id="rId3"/>
            </p:custDataLst>
          </p:nvPr>
        </p:nvSpPr>
        <p:spPr bwMode="gray">
          <a:xfrm rot="10800000" flipH="1">
            <a:off x="1" y="6453188"/>
            <a:ext cx="1143000" cy="144000"/>
          </a:xfrm>
          <a:prstGeom prst="rect">
            <a:avLst/>
          </a:prstGeom>
          <a:solidFill>
            <a:srgbClr val="BF9D5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008063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ea typeface="宋体" pitchFamily="2" charset="-122"/>
            </a:endParaRPr>
          </a:p>
        </p:txBody>
      </p:sp>
      <p:graphicFrame>
        <p:nvGraphicFramePr>
          <p:cNvPr id="11" name="对象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5602" name="think-cell Slide" r:id="rId24" imgW="0" imgH="0" progId="">
              <p:embed/>
            </p:oleObj>
          </a:graphicData>
        </a:graphic>
      </p:graphicFrame>
      <p:sp>
        <p:nvSpPr>
          <p:cNvPr id="4" name="矩形 3"/>
          <p:cNvSpPr/>
          <p:nvPr userDrawn="1">
            <p:custDataLst>
              <p:tags r:id="rId4"/>
            </p:custDataLst>
          </p:nvPr>
        </p:nvSpPr>
        <p:spPr bwMode="gray">
          <a:xfrm rot="10800000" flipH="1">
            <a:off x="1143000" y="0"/>
            <a:ext cx="8001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Freeform 5"/>
          <p:cNvSpPr>
            <a:spLocks noEditPoints="1"/>
          </p:cNvSpPr>
          <p:nvPr userDrawn="1">
            <p:custDataLst>
              <p:tags r:id="rId5"/>
            </p:custDataLst>
          </p:nvPr>
        </p:nvSpPr>
        <p:spPr bwMode="gray">
          <a:xfrm>
            <a:off x="214313" y="166688"/>
            <a:ext cx="4257675" cy="4273550"/>
          </a:xfrm>
          <a:custGeom>
            <a:avLst/>
            <a:gdLst/>
            <a:ahLst/>
            <a:cxnLst>
              <a:cxn ang="0">
                <a:pos x="136" y="1087"/>
              </a:cxn>
              <a:cxn ang="0">
                <a:pos x="231" y="803"/>
              </a:cxn>
              <a:cxn ang="0">
                <a:pos x="389" y="556"/>
              </a:cxn>
              <a:cxn ang="0">
                <a:pos x="600" y="354"/>
              </a:cxn>
              <a:cxn ang="0">
                <a:pos x="853" y="207"/>
              </a:cxn>
              <a:cxn ang="0">
                <a:pos x="1141" y="126"/>
              </a:cxn>
              <a:cxn ang="0">
                <a:pos x="1450" y="118"/>
              </a:cxn>
              <a:cxn ang="0">
                <a:pos x="1744" y="186"/>
              </a:cxn>
              <a:cxn ang="0">
                <a:pos x="2006" y="320"/>
              </a:cxn>
              <a:cxn ang="0">
                <a:pos x="2226" y="512"/>
              </a:cxn>
              <a:cxn ang="0">
                <a:pos x="2395" y="751"/>
              </a:cxn>
              <a:cxn ang="0">
                <a:pos x="2503" y="1028"/>
              </a:cxn>
              <a:cxn ang="0">
                <a:pos x="2541" y="1333"/>
              </a:cxn>
              <a:cxn ang="0">
                <a:pos x="2503" y="1637"/>
              </a:cxn>
              <a:cxn ang="0">
                <a:pos x="2395" y="1914"/>
              </a:cxn>
              <a:cxn ang="0">
                <a:pos x="2226" y="2154"/>
              </a:cxn>
              <a:cxn ang="0">
                <a:pos x="2006" y="2345"/>
              </a:cxn>
              <a:cxn ang="0">
                <a:pos x="1744" y="2479"/>
              </a:cxn>
              <a:cxn ang="0">
                <a:pos x="1450" y="2547"/>
              </a:cxn>
              <a:cxn ang="0">
                <a:pos x="1141" y="2539"/>
              </a:cxn>
              <a:cxn ang="0">
                <a:pos x="853" y="2458"/>
              </a:cxn>
              <a:cxn ang="0">
                <a:pos x="600" y="2311"/>
              </a:cxn>
              <a:cxn ang="0">
                <a:pos x="389" y="2109"/>
              </a:cxn>
              <a:cxn ang="0">
                <a:pos x="231" y="1862"/>
              </a:cxn>
              <a:cxn ang="0">
                <a:pos x="136" y="1578"/>
              </a:cxn>
              <a:cxn ang="0">
                <a:pos x="0" y="1333"/>
              </a:cxn>
              <a:cxn ang="0">
                <a:pos x="42" y="1000"/>
              </a:cxn>
              <a:cxn ang="0">
                <a:pos x="160" y="698"/>
              </a:cxn>
              <a:cxn ang="0">
                <a:pos x="344" y="437"/>
              </a:cxn>
              <a:cxn ang="0">
                <a:pos x="585" y="228"/>
              </a:cxn>
              <a:cxn ang="0">
                <a:pos x="870" y="81"/>
              </a:cxn>
              <a:cxn ang="0">
                <a:pos x="1191" y="6"/>
              </a:cxn>
              <a:cxn ang="0">
                <a:pos x="1528" y="15"/>
              </a:cxn>
              <a:cxn ang="0">
                <a:pos x="1843" y="105"/>
              </a:cxn>
              <a:cxn ang="0">
                <a:pos x="2120" y="265"/>
              </a:cxn>
              <a:cxn ang="0">
                <a:pos x="2350" y="485"/>
              </a:cxn>
              <a:cxn ang="0">
                <a:pos x="2522" y="755"/>
              </a:cxn>
              <a:cxn ang="0">
                <a:pos x="2626" y="1064"/>
              </a:cxn>
              <a:cxn ang="0">
                <a:pos x="2652" y="1401"/>
              </a:cxn>
              <a:cxn ang="0">
                <a:pos x="2594" y="1729"/>
              </a:cxn>
              <a:cxn ang="0">
                <a:pos x="2461" y="2024"/>
              </a:cxn>
              <a:cxn ang="0">
                <a:pos x="2265" y="2275"/>
              </a:cxn>
              <a:cxn ang="0">
                <a:pos x="2015" y="2472"/>
              </a:cxn>
              <a:cxn ang="0">
                <a:pos x="1721" y="2605"/>
              </a:cxn>
              <a:cxn ang="0">
                <a:pos x="1395" y="2663"/>
              </a:cxn>
              <a:cxn ang="0">
                <a:pos x="1059" y="2638"/>
              </a:cxn>
              <a:cxn ang="0">
                <a:pos x="751" y="2534"/>
              </a:cxn>
              <a:cxn ang="0">
                <a:pos x="483" y="2361"/>
              </a:cxn>
              <a:cxn ang="0">
                <a:pos x="264" y="2130"/>
              </a:cxn>
              <a:cxn ang="0">
                <a:pos x="105" y="1851"/>
              </a:cxn>
              <a:cxn ang="0">
                <a:pos x="15" y="1535"/>
              </a:cxn>
            </a:cxnLst>
            <a:rect l="0" t="0" r="r" b="b"/>
            <a:pathLst>
              <a:path w="2653" h="2665">
                <a:moveTo>
                  <a:pt x="111" y="1333"/>
                </a:moveTo>
                <a:lnTo>
                  <a:pt x="112" y="1270"/>
                </a:lnTo>
                <a:lnTo>
                  <a:pt x="118" y="1208"/>
                </a:lnTo>
                <a:lnTo>
                  <a:pt x="125" y="1147"/>
                </a:lnTo>
                <a:lnTo>
                  <a:pt x="136" y="1087"/>
                </a:lnTo>
                <a:lnTo>
                  <a:pt x="150" y="1028"/>
                </a:lnTo>
                <a:lnTo>
                  <a:pt x="166" y="970"/>
                </a:lnTo>
                <a:lnTo>
                  <a:pt x="185" y="913"/>
                </a:lnTo>
                <a:lnTo>
                  <a:pt x="206" y="858"/>
                </a:lnTo>
                <a:lnTo>
                  <a:pt x="231" y="803"/>
                </a:lnTo>
                <a:lnTo>
                  <a:pt x="258" y="751"/>
                </a:lnTo>
                <a:lnTo>
                  <a:pt x="286" y="700"/>
                </a:lnTo>
                <a:lnTo>
                  <a:pt x="318" y="650"/>
                </a:lnTo>
                <a:lnTo>
                  <a:pt x="353" y="602"/>
                </a:lnTo>
                <a:lnTo>
                  <a:pt x="389" y="556"/>
                </a:lnTo>
                <a:lnTo>
                  <a:pt x="426" y="512"/>
                </a:lnTo>
                <a:lnTo>
                  <a:pt x="467" y="469"/>
                </a:lnTo>
                <a:lnTo>
                  <a:pt x="509" y="428"/>
                </a:lnTo>
                <a:lnTo>
                  <a:pt x="554" y="391"/>
                </a:lnTo>
                <a:lnTo>
                  <a:pt x="600" y="354"/>
                </a:lnTo>
                <a:lnTo>
                  <a:pt x="647" y="320"/>
                </a:lnTo>
                <a:lnTo>
                  <a:pt x="696" y="289"/>
                </a:lnTo>
                <a:lnTo>
                  <a:pt x="747" y="259"/>
                </a:lnTo>
                <a:lnTo>
                  <a:pt x="799" y="232"/>
                </a:lnTo>
                <a:lnTo>
                  <a:pt x="853" y="207"/>
                </a:lnTo>
                <a:lnTo>
                  <a:pt x="908" y="186"/>
                </a:lnTo>
                <a:lnTo>
                  <a:pt x="965" y="166"/>
                </a:lnTo>
                <a:lnTo>
                  <a:pt x="1023" y="150"/>
                </a:lnTo>
                <a:lnTo>
                  <a:pt x="1082" y="136"/>
                </a:lnTo>
                <a:lnTo>
                  <a:pt x="1141" y="126"/>
                </a:lnTo>
                <a:lnTo>
                  <a:pt x="1202" y="118"/>
                </a:lnTo>
                <a:lnTo>
                  <a:pt x="1264" y="114"/>
                </a:lnTo>
                <a:lnTo>
                  <a:pt x="1326" y="112"/>
                </a:lnTo>
                <a:lnTo>
                  <a:pt x="1389" y="114"/>
                </a:lnTo>
                <a:lnTo>
                  <a:pt x="1450" y="118"/>
                </a:lnTo>
                <a:lnTo>
                  <a:pt x="1511" y="126"/>
                </a:lnTo>
                <a:lnTo>
                  <a:pt x="1571" y="136"/>
                </a:lnTo>
                <a:lnTo>
                  <a:pt x="1630" y="150"/>
                </a:lnTo>
                <a:lnTo>
                  <a:pt x="1688" y="166"/>
                </a:lnTo>
                <a:lnTo>
                  <a:pt x="1744" y="186"/>
                </a:lnTo>
                <a:lnTo>
                  <a:pt x="1800" y="207"/>
                </a:lnTo>
                <a:lnTo>
                  <a:pt x="1853" y="232"/>
                </a:lnTo>
                <a:lnTo>
                  <a:pt x="1906" y="259"/>
                </a:lnTo>
                <a:lnTo>
                  <a:pt x="1957" y="289"/>
                </a:lnTo>
                <a:lnTo>
                  <a:pt x="2006" y="320"/>
                </a:lnTo>
                <a:lnTo>
                  <a:pt x="2053" y="354"/>
                </a:lnTo>
                <a:lnTo>
                  <a:pt x="2099" y="391"/>
                </a:lnTo>
                <a:lnTo>
                  <a:pt x="2144" y="428"/>
                </a:lnTo>
                <a:lnTo>
                  <a:pt x="2186" y="469"/>
                </a:lnTo>
                <a:lnTo>
                  <a:pt x="2226" y="512"/>
                </a:lnTo>
                <a:lnTo>
                  <a:pt x="2265" y="556"/>
                </a:lnTo>
                <a:lnTo>
                  <a:pt x="2300" y="602"/>
                </a:lnTo>
                <a:lnTo>
                  <a:pt x="2334" y="650"/>
                </a:lnTo>
                <a:lnTo>
                  <a:pt x="2366" y="700"/>
                </a:lnTo>
                <a:lnTo>
                  <a:pt x="2395" y="751"/>
                </a:lnTo>
                <a:lnTo>
                  <a:pt x="2422" y="803"/>
                </a:lnTo>
                <a:lnTo>
                  <a:pt x="2446" y="858"/>
                </a:lnTo>
                <a:lnTo>
                  <a:pt x="2468" y="913"/>
                </a:lnTo>
                <a:lnTo>
                  <a:pt x="2487" y="970"/>
                </a:lnTo>
                <a:lnTo>
                  <a:pt x="2503" y="1028"/>
                </a:lnTo>
                <a:lnTo>
                  <a:pt x="2517" y="1087"/>
                </a:lnTo>
                <a:lnTo>
                  <a:pt x="2528" y="1147"/>
                </a:lnTo>
                <a:lnTo>
                  <a:pt x="2535" y="1208"/>
                </a:lnTo>
                <a:lnTo>
                  <a:pt x="2540" y="1270"/>
                </a:lnTo>
                <a:lnTo>
                  <a:pt x="2541" y="1333"/>
                </a:lnTo>
                <a:lnTo>
                  <a:pt x="2540" y="1396"/>
                </a:lnTo>
                <a:lnTo>
                  <a:pt x="2535" y="1457"/>
                </a:lnTo>
                <a:lnTo>
                  <a:pt x="2528" y="1518"/>
                </a:lnTo>
                <a:lnTo>
                  <a:pt x="2517" y="1578"/>
                </a:lnTo>
                <a:lnTo>
                  <a:pt x="2503" y="1637"/>
                </a:lnTo>
                <a:lnTo>
                  <a:pt x="2487" y="1695"/>
                </a:lnTo>
                <a:lnTo>
                  <a:pt x="2468" y="1752"/>
                </a:lnTo>
                <a:lnTo>
                  <a:pt x="2446" y="1808"/>
                </a:lnTo>
                <a:lnTo>
                  <a:pt x="2422" y="1862"/>
                </a:lnTo>
                <a:lnTo>
                  <a:pt x="2395" y="1914"/>
                </a:lnTo>
                <a:lnTo>
                  <a:pt x="2366" y="1966"/>
                </a:lnTo>
                <a:lnTo>
                  <a:pt x="2334" y="2015"/>
                </a:lnTo>
                <a:lnTo>
                  <a:pt x="2300" y="2063"/>
                </a:lnTo>
                <a:lnTo>
                  <a:pt x="2265" y="2109"/>
                </a:lnTo>
                <a:lnTo>
                  <a:pt x="2226" y="2154"/>
                </a:lnTo>
                <a:lnTo>
                  <a:pt x="2186" y="2196"/>
                </a:lnTo>
                <a:lnTo>
                  <a:pt x="2144" y="2237"/>
                </a:lnTo>
                <a:lnTo>
                  <a:pt x="2099" y="2274"/>
                </a:lnTo>
                <a:lnTo>
                  <a:pt x="2053" y="2311"/>
                </a:lnTo>
                <a:lnTo>
                  <a:pt x="2006" y="2345"/>
                </a:lnTo>
                <a:lnTo>
                  <a:pt x="1957" y="2376"/>
                </a:lnTo>
                <a:lnTo>
                  <a:pt x="1906" y="2406"/>
                </a:lnTo>
                <a:lnTo>
                  <a:pt x="1853" y="2433"/>
                </a:lnTo>
                <a:lnTo>
                  <a:pt x="1800" y="2458"/>
                </a:lnTo>
                <a:lnTo>
                  <a:pt x="1744" y="2479"/>
                </a:lnTo>
                <a:lnTo>
                  <a:pt x="1688" y="2499"/>
                </a:lnTo>
                <a:lnTo>
                  <a:pt x="1630" y="2515"/>
                </a:lnTo>
                <a:lnTo>
                  <a:pt x="1571" y="2529"/>
                </a:lnTo>
                <a:lnTo>
                  <a:pt x="1511" y="2539"/>
                </a:lnTo>
                <a:lnTo>
                  <a:pt x="1450" y="2547"/>
                </a:lnTo>
                <a:lnTo>
                  <a:pt x="1389" y="2552"/>
                </a:lnTo>
                <a:lnTo>
                  <a:pt x="1326" y="2553"/>
                </a:lnTo>
                <a:lnTo>
                  <a:pt x="1264" y="2552"/>
                </a:lnTo>
                <a:lnTo>
                  <a:pt x="1202" y="2547"/>
                </a:lnTo>
                <a:lnTo>
                  <a:pt x="1141" y="2539"/>
                </a:lnTo>
                <a:lnTo>
                  <a:pt x="1082" y="2529"/>
                </a:lnTo>
                <a:lnTo>
                  <a:pt x="1023" y="2515"/>
                </a:lnTo>
                <a:lnTo>
                  <a:pt x="965" y="2499"/>
                </a:lnTo>
                <a:lnTo>
                  <a:pt x="908" y="2479"/>
                </a:lnTo>
                <a:lnTo>
                  <a:pt x="853" y="2458"/>
                </a:lnTo>
                <a:lnTo>
                  <a:pt x="799" y="2433"/>
                </a:lnTo>
                <a:lnTo>
                  <a:pt x="747" y="2406"/>
                </a:lnTo>
                <a:lnTo>
                  <a:pt x="696" y="2376"/>
                </a:lnTo>
                <a:lnTo>
                  <a:pt x="647" y="2345"/>
                </a:lnTo>
                <a:lnTo>
                  <a:pt x="600" y="2311"/>
                </a:lnTo>
                <a:lnTo>
                  <a:pt x="554" y="2274"/>
                </a:lnTo>
                <a:lnTo>
                  <a:pt x="509" y="2237"/>
                </a:lnTo>
                <a:lnTo>
                  <a:pt x="467" y="2196"/>
                </a:lnTo>
                <a:lnTo>
                  <a:pt x="426" y="2154"/>
                </a:lnTo>
                <a:lnTo>
                  <a:pt x="389" y="2109"/>
                </a:lnTo>
                <a:lnTo>
                  <a:pt x="353" y="2063"/>
                </a:lnTo>
                <a:lnTo>
                  <a:pt x="318" y="2015"/>
                </a:lnTo>
                <a:lnTo>
                  <a:pt x="286" y="1966"/>
                </a:lnTo>
                <a:lnTo>
                  <a:pt x="258" y="1914"/>
                </a:lnTo>
                <a:lnTo>
                  <a:pt x="231" y="1862"/>
                </a:lnTo>
                <a:lnTo>
                  <a:pt x="206" y="1808"/>
                </a:lnTo>
                <a:lnTo>
                  <a:pt x="185" y="1752"/>
                </a:lnTo>
                <a:lnTo>
                  <a:pt x="166" y="1695"/>
                </a:lnTo>
                <a:lnTo>
                  <a:pt x="150" y="1637"/>
                </a:lnTo>
                <a:lnTo>
                  <a:pt x="136" y="1578"/>
                </a:lnTo>
                <a:lnTo>
                  <a:pt x="125" y="1518"/>
                </a:lnTo>
                <a:lnTo>
                  <a:pt x="118" y="1457"/>
                </a:lnTo>
                <a:lnTo>
                  <a:pt x="112" y="1396"/>
                </a:lnTo>
                <a:lnTo>
                  <a:pt x="111" y="1333"/>
                </a:lnTo>
                <a:close/>
                <a:moveTo>
                  <a:pt x="0" y="1333"/>
                </a:moveTo>
                <a:lnTo>
                  <a:pt x="2" y="1264"/>
                </a:lnTo>
                <a:lnTo>
                  <a:pt x="6" y="1196"/>
                </a:lnTo>
                <a:lnTo>
                  <a:pt x="15" y="1130"/>
                </a:lnTo>
                <a:lnTo>
                  <a:pt x="27" y="1064"/>
                </a:lnTo>
                <a:lnTo>
                  <a:pt x="42" y="1000"/>
                </a:lnTo>
                <a:lnTo>
                  <a:pt x="60" y="936"/>
                </a:lnTo>
                <a:lnTo>
                  <a:pt x="80" y="874"/>
                </a:lnTo>
                <a:lnTo>
                  <a:pt x="105" y="814"/>
                </a:lnTo>
                <a:lnTo>
                  <a:pt x="130" y="755"/>
                </a:lnTo>
                <a:lnTo>
                  <a:pt x="160" y="698"/>
                </a:lnTo>
                <a:lnTo>
                  <a:pt x="192" y="642"/>
                </a:lnTo>
                <a:lnTo>
                  <a:pt x="227" y="587"/>
                </a:lnTo>
                <a:lnTo>
                  <a:pt x="264" y="536"/>
                </a:lnTo>
                <a:lnTo>
                  <a:pt x="302" y="485"/>
                </a:lnTo>
                <a:lnTo>
                  <a:pt x="344" y="437"/>
                </a:lnTo>
                <a:lnTo>
                  <a:pt x="388" y="391"/>
                </a:lnTo>
                <a:lnTo>
                  <a:pt x="435" y="346"/>
                </a:lnTo>
                <a:lnTo>
                  <a:pt x="483" y="304"/>
                </a:lnTo>
                <a:lnTo>
                  <a:pt x="532" y="265"/>
                </a:lnTo>
                <a:lnTo>
                  <a:pt x="585" y="228"/>
                </a:lnTo>
                <a:lnTo>
                  <a:pt x="638" y="193"/>
                </a:lnTo>
                <a:lnTo>
                  <a:pt x="694" y="161"/>
                </a:lnTo>
                <a:lnTo>
                  <a:pt x="751" y="131"/>
                </a:lnTo>
                <a:lnTo>
                  <a:pt x="810" y="105"/>
                </a:lnTo>
                <a:lnTo>
                  <a:pt x="870" y="81"/>
                </a:lnTo>
                <a:lnTo>
                  <a:pt x="932" y="60"/>
                </a:lnTo>
                <a:lnTo>
                  <a:pt x="995" y="42"/>
                </a:lnTo>
                <a:lnTo>
                  <a:pt x="1059" y="27"/>
                </a:lnTo>
                <a:lnTo>
                  <a:pt x="1124" y="15"/>
                </a:lnTo>
                <a:lnTo>
                  <a:pt x="1191" y="6"/>
                </a:lnTo>
                <a:lnTo>
                  <a:pt x="1258" y="2"/>
                </a:lnTo>
                <a:lnTo>
                  <a:pt x="1326" y="0"/>
                </a:lnTo>
                <a:lnTo>
                  <a:pt x="1395" y="2"/>
                </a:lnTo>
                <a:lnTo>
                  <a:pt x="1462" y="6"/>
                </a:lnTo>
                <a:lnTo>
                  <a:pt x="1528" y="15"/>
                </a:lnTo>
                <a:lnTo>
                  <a:pt x="1594" y="27"/>
                </a:lnTo>
                <a:lnTo>
                  <a:pt x="1658" y="42"/>
                </a:lnTo>
                <a:lnTo>
                  <a:pt x="1721" y="60"/>
                </a:lnTo>
                <a:lnTo>
                  <a:pt x="1783" y="81"/>
                </a:lnTo>
                <a:lnTo>
                  <a:pt x="1843" y="105"/>
                </a:lnTo>
                <a:lnTo>
                  <a:pt x="1901" y="131"/>
                </a:lnTo>
                <a:lnTo>
                  <a:pt x="1959" y="161"/>
                </a:lnTo>
                <a:lnTo>
                  <a:pt x="2015" y="193"/>
                </a:lnTo>
                <a:lnTo>
                  <a:pt x="2068" y="228"/>
                </a:lnTo>
                <a:lnTo>
                  <a:pt x="2120" y="265"/>
                </a:lnTo>
                <a:lnTo>
                  <a:pt x="2171" y="304"/>
                </a:lnTo>
                <a:lnTo>
                  <a:pt x="2219" y="346"/>
                </a:lnTo>
                <a:lnTo>
                  <a:pt x="2265" y="391"/>
                </a:lnTo>
                <a:lnTo>
                  <a:pt x="2309" y="437"/>
                </a:lnTo>
                <a:lnTo>
                  <a:pt x="2350" y="485"/>
                </a:lnTo>
                <a:lnTo>
                  <a:pt x="2390" y="536"/>
                </a:lnTo>
                <a:lnTo>
                  <a:pt x="2426" y="587"/>
                </a:lnTo>
                <a:lnTo>
                  <a:pt x="2461" y="642"/>
                </a:lnTo>
                <a:lnTo>
                  <a:pt x="2493" y="698"/>
                </a:lnTo>
                <a:lnTo>
                  <a:pt x="2522" y="755"/>
                </a:lnTo>
                <a:lnTo>
                  <a:pt x="2549" y="814"/>
                </a:lnTo>
                <a:lnTo>
                  <a:pt x="2572" y="874"/>
                </a:lnTo>
                <a:lnTo>
                  <a:pt x="2594" y="936"/>
                </a:lnTo>
                <a:lnTo>
                  <a:pt x="2611" y="1000"/>
                </a:lnTo>
                <a:lnTo>
                  <a:pt x="2626" y="1064"/>
                </a:lnTo>
                <a:lnTo>
                  <a:pt x="2638" y="1130"/>
                </a:lnTo>
                <a:lnTo>
                  <a:pt x="2646" y="1196"/>
                </a:lnTo>
                <a:lnTo>
                  <a:pt x="2652" y="1264"/>
                </a:lnTo>
                <a:lnTo>
                  <a:pt x="2653" y="1333"/>
                </a:lnTo>
                <a:lnTo>
                  <a:pt x="2652" y="1401"/>
                </a:lnTo>
                <a:lnTo>
                  <a:pt x="2646" y="1469"/>
                </a:lnTo>
                <a:lnTo>
                  <a:pt x="2638" y="1535"/>
                </a:lnTo>
                <a:lnTo>
                  <a:pt x="2626" y="1601"/>
                </a:lnTo>
                <a:lnTo>
                  <a:pt x="2611" y="1665"/>
                </a:lnTo>
                <a:lnTo>
                  <a:pt x="2594" y="1729"/>
                </a:lnTo>
                <a:lnTo>
                  <a:pt x="2572" y="1791"/>
                </a:lnTo>
                <a:lnTo>
                  <a:pt x="2549" y="1851"/>
                </a:lnTo>
                <a:lnTo>
                  <a:pt x="2522" y="1910"/>
                </a:lnTo>
                <a:lnTo>
                  <a:pt x="2493" y="1968"/>
                </a:lnTo>
                <a:lnTo>
                  <a:pt x="2461" y="2024"/>
                </a:lnTo>
                <a:lnTo>
                  <a:pt x="2426" y="2078"/>
                </a:lnTo>
                <a:lnTo>
                  <a:pt x="2390" y="2130"/>
                </a:lnTo>
                <a:lnTo>
                  <a:pt x="2350" y="2180"/>
                </a:lnTo>
                <a:lnTo>
                  <a:pt x="2309" y="2228"/>
                </a:lnTo>
                <a:lnTo>
                  <a:pt x="2265" y="2275"/>
                </a:lnTo>
                <a:lnTo>
                  <a:pt x="2219" y="2319"/>
                </a:lnTo>
                <a:lnTo>
                  <a:pt x="2171" y="2361"/>
                </a:lnTo>
                <a:lnTo>
                  <a:pt x="2120" y="2401"/>
                </a:lnTo>
                <a:lnTo>
                  <a:pt x="2068" y="2437"/>
                </a:lnTo>
                <a:lnTo>
                  <a:pt x="2015" y="2472"/>
                </a:lnTo>
                <a:lnTo>
                  <a:pt x="1959" y="2504"/>
                </a:lnTo>
                <a:lnTo>
                  <a:pt x="1901" y="2534"/>
                </a:lnTo>
                <a:lnTo>
                  <a:pt x="1843" y="2560"/>
                </a:lnTo>
                <a:lnTo>
                  <a:pt x="1783" y="2584"/>
                </a:lnTo>
                <a:lnTo>
                  <a:pt x="1721" y="2605"/>
                </a:lnTo>
                <a:lnTo>
                  <a:pt x="1658" y="2623"/>
                </a:lnTo>
                <a:lnTo>
                  <a:pt x="1594" y="2638"/>
                </a:lnTo>
                <a:lnTo>
                  <a:pt x="1528" y="2650"/>
                </a:lnTo>
                <a:lnTo>
                  <a:pt x="1462" y="2659"/>
                </a:lnTo>
                <a:lnTo>
                  <a:pt x="1395" y="2663"/>
                </a:lnTo>
                <a:lnTo>
                  <a:pt x="1326" y="2665"/>
                </a:lnTo>
                <a:lnTo>
                  <a:pt x="1258" y="2663"/>
                </a:lnTo>
                <a:lnTo>
                  <a:pt x="1191" y="2659"/>
                </a:lnTo>
                <a:lnTo>
                  <a:pt x="1124" y="2650"/>
                </a:lnTo>
                <a:lnTo>
                  <a:pt x="1059" y="2638"/>
                </a:lnTo>
                <a:lnTo>
                  <a:pt x="995" y="2623"/>
                </a:lnTo>
                <a:lnTo>
                  <a:pt x="932" y="2605"/>
                </a:lnTo>
                <a:lnTo>
                  <a:pt x="870" y="2584"/>
                </a:lnTo>
                <a:lnTo>
                  <a:pt x="810" y="2560"/>
                </a:lnTo>
                <a:lnTo>
                  <a:pt x="751" y="2534"/>
                </a:lnTo>
                <a:lnTo>
                  <a:pt x="694" y="2504"/>
                </a:lnTo>
                <a:lnTo>
                  <a:pt x="638" y="2472"/>
                </a:lnTo>
                <a:lnTo>
                  <a:pt x="585" y="2437"/>
                </a:lnTo>
                <a:lnTo>
                  <a:pt x="532" y="2401"/>
                </a:lnTo>
                <a:lnTo>
                  <a:pt x="483" y="2361"/>
                </a:lnTo>
                <a:lnTo>
                  <a:pt x="435" y="2319"/>
                </a:lnTo>
                <a:lnTo>
                  <a:pt x="388" y="2275"/>
                </a:lnTo>
                <a:lnTo>
                  <a:pt x="344" y="2228"/>
                </a:lnTo>
                <a:lnTo>
                  <a:pt x="302" y="2180"/>
                </a:lnTo>
                <a:lnTo>
                  <a:pt x="264" y="2130"/>
                </a:lnTo>
                <a:lnTo>
                  <a:pt x="227" y="2078"/>
                </a:lnTo>
                <a:lnTo>
                  <a:pt x="192" y="2024"/>
                </a:lnTo>
                <a:lnTo>
                  <a:pt x="160" y="1968"/>
                </a:lnTo>
                <a:lnTo>
                  <a:pt x="130" y="1910"/>
                </a:lnTo>
                <a:lnTo>
                  <a:pt x="105" y="1851"/>
                </a:lnTo>
                <a:lnTo>
                  <a:pt x="80" y="1791"/>
                </a:lnTo>
                <a:lnTo>
                  <a:pt x="60" y="1729"/>
                </a:lnTo>
                <a:lnTo>
                  <a:pt x="42" y="1665"/>
                </a:lnTo>
                <a:lnTo>
                  <a:pt x="27" y="1601"/>
                </a:lnTo>
                <a:lnTo>
                  <a:pt x="15" y="1535"/>
                </a:lnTo>
                <a:lnTo>
                  <a:pt x="6" y="1469"/>
                </a:lnTo>
                <a:lnTo>
                  <a:pt x="2" y="1401"/>
                </a:lnTo>
                <a:lnTo>
                  <a:pt x="0" y="133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8" name="Rectangle 27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gray">
          <a:xfrm>
            <a:off x="2051050" y="6453188"/>
            <a:ext cx="7091363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gray">
          <a:xfrm>
            <a:off x="2051050" y="331788"/>
            <a:ext cx="7092950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8"/>
            </p:custDataLst>
          </p:nvPr>
        </p:nvSpPr>
        <p:spPr bwMode="gray">
          <a:xfrm>
            <a:off x="2054564" y="1896119"/>
            <a:ext cx="6621124" cy="2533013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9"/>
            </p:custDataLst>
          </p:nvPr>
        </p:nvSpPr>
        <p:spPr bwMode="gray">
          <a:xfrm>
            <a:off x="2051050" y="5357826"/>
            <a:ext cx="6624638" cy="428628"/>
          </a:xfrm>
        </p:spPr>
        <p:txBody>
          <a:bodyPr lIns="0">
            <a:no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grpSp>
        <p:nvGrpSpPr>
          <p:cNvPr id="7" name="组合 39"/>
          <p:cNvGrpSpPr/>
          <p:nvPr/>
        </p:nvGrpSpPr>
        <p:grpSpPr>
          <a:xfrm>
            <a:off x="125414" y="5949950"/>
            <a:ext cx="892176" cy="333376"/>
            <a:chOff x="125413" y="5949950"/>
            <a:chExt cx="892176" cy="333376"/>
          </a:xfrm>
          <a:solidFill>
            <a:srgbClr val="D7BF8B"/>
          </a:solidFill>
        </p:grpSpPr>
        <p:sp>
          <p:nvSpPr>
            <p:cNvPr id="28" name="Freeform 11"/>
            <p:cNvSpPr>
              <a:spLocks noEditPoints="1"/>
            </p:cNvSpPr>
            <p:nvPr>
              <p:custDataLst>
                <p:tags r:id="rId11"/>
              </p:custDataLst>
            </p:nvPr>
          </p:nvSpPr>
          <p:spPr bwMode="auto">
            <a:xfrm>
              <a:off x="876301" y="5949950"/>
              <a:ext cx="141288" cy="142875"/>
            </a:xfrm>
            <a:custGeom>
              <a:avLst/>
              <a:gdLst/>
              <a:ahLst/>
              <a:cxnLst>
                <a:cxn ang="0">
                  <a:pos x="12" y="44"/>
                </a:cxn>
                <a:cxn ang="0">
                  <a:pos x="40" y="35"/>
                </a:cxn>
                <a:cxn ang="0">
                  <a:pos x="34" y="30"/>
                </a:cxn>
                <a:cxn ang="0">
                  <a:pos x="19" y="31"/>
                </a:cxn>
                <a:cxn ang="0">
                  <a:pos x="14" y="33"/>
                </a:cxn>
                <a:cxn ang="0">
                  <a:pos x="14" y="27"/>
                </a:cxn>
                <a:cxn ang="0">
                  <a:pos x="25" y="10"/>
                </a:cxn>
                <a:cxn ang="0">
                  <a:pos x="30" y="0"/>
                </a:cxn>
                <a:cxn ang="0">
                  <a:pos x="36" y="9"/>
                </a:cxn>
                <a:cxn ang="0">
                  <a:pos x="65" y="10"/>
                </a:cxn>
                <a:cxn ang="0">
                  <a:pos x="68" y="22"/>
                </a:cxn>
                <a:cxn ang="0">
                  <a:pos x="55" y="35"/>
                </a:cxn>
                <a:cxn ang="0">
                  <a:pos x="70" y="41"/>
                </a:cxn>
                <a:cxn ang="0">
                  <a:pos x="85" y="49"/>
                </a:cxn>
                <a:cxn ang="0">
                  <a:pos x="65" y="49"/>
                </a:cxn>
                <a:cxn ang="0">
                  <a:pos x="48" y="41"/>
                </a:cxn>
                <a:cxn ang="0">
                  <a:pos x="37" y="44"/>
                </a:cxn>
                <a:cxn ang="0">
                  <a:pos x="45" y="55"/>
                </a:cxn>
                <a:cxn ang="0">
                  <a:pos x="64" y="56"/>
                </a:cxn>
                <a:cxn ang="0">
                  <a:pos x="70" y="78"/>
                </a:cxn>
                <a:cxn ang="0">
                  <a:pos x="67" y="87"/>
                </a:cxn>
                <a:cxn ang="0">
                  <a:pos x="51" y="90"/>
                </a:cxn>
                <a:cxn ang="0">
                  <a:pos x="51" y="86"/>
                </a:cxn>
                <a:cxn ang="0">
                  <a:pos x="48" y="80"/>
                </a:cxn>
                <a:cxn ang="0">
                  <a:pos x="59" y="78"/>
                </a:cxn>
                <a:cxn ang="0">
                  <a:pos x="43" y="65"/>
                </a:cxn>
                <a:cxn ang="0">
                  <a:pos x="40" y="71"/>
                </a:cxn>
                <a:cxn ang="0">
                  <a:pos x="31" y="83"/>
                </a:cxn>
                <a:cxn ang="0">
                  <a:pos x="8" y="90"/>
                </a:cxn>
                <a:cxn ang="0">
                  <a:pos x="6" y="86"/>
                </a:cxn>
                <a:cxn ang="0">
                  <a:pos x="17" y="80"/>
                </a:cxn>
                <a:cxn ang="0">
                  <a:pos x="27" y="74"/>
                </a:cxn>
                <a:cxn ang="0">
                  <a:pos x="34" y="65"/>
                </a:cxn>
                <a:cxn ang="0">
                  <a:pos x="12" y="65"/>
                </a:cxn>
                <a:cxn ang="0">
                  <a:pos x="12" y="64"/>
                </a:cxn>
                <a:cxn ang="0">
                  <a:pos x="12" y="56"/>
                </a:cxn>
                <a:cxn ang="0">
                  <a:pos x="36" y="56"/>
                </a:cxn>
                <a:cxn ang="0">
                  <a:pos x="37" y="49"/>
                </a:cxn>
                <a:cxn ang="0">
                  <a:pos x="22" y="50"/>
                </a:cxn>
                <a:cxn ang="0">
                  <a:pos x="5" y="50"/>
                </a:cxn>
                <a:cxn ang="0">
                  <a:pos x="0" y="44"/>
                </a:cxn>
                <a:cxn ang="0">
                  <a:pos x="40" y="25"/>
                </a:cxn>
                <a:cxn ang="0">
                  <a:pos x="54" y="25"/>
                </a:cxn>
              </a:cxnLst>
              <a:rect l="0" t="0" r="r" b="b"/>
              <a:pathLst>
                <a:path w="89" h="90">
                  <a:moveTo>
                    <a:pt x="0" y="44"/>
                  </a:moveTo>
                  <a:lnTo>
                    <a:pt x="0" y="44"/>
                  </a:lnTo>
                  <a:lnTo>
                    <a:pt x="12" y="44"/>
                  </a:lnTo>
                  <a:lnTo>
                    <a:pt x="22" y="41"/>
                  </a:lnTo>
                  <a:lnTo>
                    <a:pt x="31" y="38"/>
                  </a:lnTo>
                  <a:lnTo>
                    <a:pt x="40" y="35"/>
                  </a:lnTo>
                  <a:lnTo>
                    <a:pt x="40" y="35"/>
                  </a:lnTo>
                  <a:lnTo>
                    <a:pt x="34" y="30"/>
                  </a:lnTo>
                  <a:lnTo>
                    <a:pt x="34" y="30"/>
                  </a:lnTo>
                  <a:lnTo>
                    <a:pt x="28" y="21"/>
                  </a:lnTo>
                  <a:lnTo>
                    <a:pt x="28" y="21"/>
                  </a:lnTo>
                  <a:lnTo>
                    <a:pt x="19" y="31"/>
                  </a:lnTo>
                  <a:lnTo>
                    <a:pt x="18" y="35"/>
                  </a:lnTo>
                  <a:lnTo>
                    <a:pt x="18" y="35"/>
                  </a:lnTo>
                  <a:lnTo>
                    <a:pt x="14" y="33"/>
                  </a:lnTo>
                  <a:lnTo>
                    <a:pt x="9" y="31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5" y="10"/>
                  </a:lnTo>
                  <a:lnTo>
                    <a:pt x="28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9" y="3"/>
                  </a:lnTo>
                  <a:lnTo>
                    <a:pt x="37" y="6"/>
                  </a:lnTo>
                  <a:lnTo>
                    <a:pt x="36" y="9"/>
                  </a:lnTo>
                  <a:lnTo>
                    <a:pt x="34" y="10"/>
                  </a:lnTo>
                  <a:lnTo>
                    <a:pt x="65" y="10"/>
                  </a:lnTo>
                  <a:lnTo>
                    <a:pt x="65" y="10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2" y="28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62" y="38"/>
                  </a:lnTo>
                  <a:lnTo>
                    <a:pt x="70" y="41"/>
                  </a:lnTo>
                  <a:lnTo>
                    <a:pt x="89" y="43"/>
                  </a:lnTo>
                  <a:lnTo>
                    <a:pt x="89" y="43"/>
                  </a:lnTo>
                  <a:lnTo>
                    <a:pt x="85" y="49"/>
                  </a:lnTo>
                  <a:lnTo>
                    <a:pt x="85" y="53"/>
                  </a:lnTo>
                  <a:lnTo>
                    <a:pt x="85" y="53"/>
                  </a:lnTo>
                  <a:lnTo>
                    <a:pt x="65" y="49"/>
                  </a:lnTo>
                  <a:lnTo>
                    <a:pt x="65" y="49"/>
                  </a:lnTo>
                  <a:lnTo>
                    <a:pt x="56" y="46"/>
                  </a:lnTo>
                  <a:lnTo>
                    <a:pt x="48" y="41"/>
                  </a:lnTo>
                  <a:lnTo>
                    <a:pt x="48" y="41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46" y="47"/>
                  </a:lnTo>
                  <a:lnTo>
                    <a:pt x="45" y="50"/>
                  </a:lnTo>
                  <a:lnTo>
                    <a:pt x="45" y="55"/>
                  </a:lnTo>
                  <a:lnTo>
                    <a:pt x="45" y="56"/>
                  </a:lnTo>
                  <a:lnTo>
                    <a:pt x="64" y="56"/>
                  </a:lnTo>
                  <a:lnTo>
                    <a:pt x="64" y="56"/>
                  </a:lnTo>
                  <a:lnTo>
                    <a:pt x="73" y="56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68" y="84"/>
                  </a:lnTo>
                  <a:lnTo>
                    <a:pt x="68" y="84"/>
                  </a:lnTo>
                  <a:lnTo>
                    <a:pt x="67" y="87"/>
                  </a:lnTo>
                  <a:lnTo>
                    <a:pt x="64" y="89"/>
                  </a:lnTo>
                  <a:lnTo>
                    <a:pt x="64" y="89"/>
                  </a:lnTo>
                  <a:lnTo>
                    <a:pt x="51" y="90"/>
                  </a:lnTo>
                  <a:lnTo>
                    <a:pt x="51" y="90"/>
                  </a:lnTo>
                  <a:lnTo>
                    <a:pt x="51" y="86"/>
                  </a:lnTo>
                  <a:lnTo>
                    <a:pt x="51" y="86"/>
                  </a:lnTo>
                  <a:lnTo>
                    <a:pt x="49" y="84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9" y="78"/>
                  </a:lnTo>
                  <a:lnTo>
                    <a:pt x="61" y="75"/>
                  </a:lnTo>
                  <a:lnTo>
                    <a:pt x="64" y="65"/>
                  </a:lnTo>
                  <a:lnTo>
                    <a:pt x="43" y="65"/>
                  </a:lnTo>
                  <a:lnTo>
                    <a:pt x="43" y="65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36" y="78"/>
                  </a:lnTo>
                  <a:lnTo>
                    <a:pt x="36" y="78"/>
                  </a:lnTo>
                  <a:lnTo>
                    <a:pt x="31" y="83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8" y="90"/>
                  </a:lnTo>
                  <a:lnTo>
                    <a:pt x="8" y="90"/>
                  </a:lnTo>
                  <a:lnTo>
                    <a:pt x="6" y="86"/>
                  </a:lnTo>
                  <a:lnTo>
                    <a:pt x="6" y="86"/>
                  </a:lnTo>
                  <a:lnTo>
                    <a:pt x="2" y="81"/>
                  </a:lnTo>
                  <a:lnTo>
                    <a:pt x="2" y="81"/>
                  </a:lnTo>
                  <a:lnTo>
                    <a:pt x="17" y="80"/>
                  </a:lnTo>
                  <a:lnTo>
                    <a:pt x="17" y="80"/>
                  </a:lnTo>
                  <a:lnTo>
                    <a:pt x="22" y="77"/>
                  </a:lnTo>
                  <a:lnTo>
                    <a:pt x="27" y="74"/>
                  </a:lnTo>
                  <a:lnTo>
                    <a:pt x="27" y="74"/>
                  </a:lnTo>
                  <a:lnTo>
                    <a:pt x="33" y="68"/>
                  </a:lnTo>
                  <a:lnTo>
                    <a:pt x="34" y="65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12" y="65"/>
                  </a:lnTo>
                  <a:lnTo>
                    <a:pt x="12" y="65"/>
                  </a:lnTo>
                  <a:lnTo>
                    <a:pt x="12" y="64"/>
                  </a:lnTo>
                  <a:lnTo>
                    <a:pt x="12" y="64"/>
                  </a:lnTo>
                  <a:lnTo>
                    <a:pt x="12" y="61"/>
                  </a:lnTo>
                  <a:lnTo>
                    <a:pt x="12" y="59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25" y="56"/>
                  </a:lnTo>
                  <a:lnTo>
                    <a:pt x="36" y="56"/>
                  </a:lnTo>
                  <a:lnTo>
                    <a:pt x="36" y="56"/>
                  </a:lnTo>
                  <a:lnTo>
                    <a:pt x="36" y="55"/>
                  </a:lnTo>
                  <a:lnTo>
                    <a:pt x="37" y="49"/>
                  </a:lnTo>
                  <a:lnTo>
                    <a:pt x="37" y="46"/>
                  </a:lnTo>
                  <a:lnTo>
                    <a:pt x="37" y="46"/>
                  </a:lnTo>
                  <a:lnTo>
                    <a:pt x="22" y="50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5" y="50"/>
                  </a:lnTo>
                  <a:lnTo>
                    <a:pt x="5" y="50"/>
                  </a:lnTo>
                  <a:lnTo>
                    <a:pt x="0" y="44"/>
                  </a:lnTo>
                  <a:lnTo>
                    <a:pt x="0" y="44"/>
                  </a:lnTo>
                  <a:close/>
                  <a:moveTo>
                    <a:pt x="34" y="19"/>
                  </a:moveTo>
                  <a:lnTo>
                    <a:pt x="34" y="19"/>
                  </a:lnTo>
                  <a:lnTo>
                    <a:pt x="40" y="25"/>
                  </a:lnTo>
                  <a:lnTo>
                    <a:pt x="48" y="31"/>
                  </a:lnTo>
                  <a:lnTo>
                    <a:pt x="48" y="31"/>
                  </a:lnTo>
                  <a:lnTo>
                    <a:pt x="54" y="25"/>
                  </a:lnTo>
                  <a:lnTo>
                    <a:pt x="61" y="19"/>
                  </a:lnTo>
                  <a:lnTo>
                    <a:pt x="34" y="19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29" name="Freeform 6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125413" y="5951538"/>
              <a:ext cx="133350" cy="14446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16" y="34"/>
                </a:cxn>
                <a:cxn ang="0">
                  <a:pos x="31" y="23"/>
                </a:cxn>
                <a:cxn ang="0">
                  <a:pos x="22" y="23"/>
                </a:cxn>
                <a:cxn ang="0">
                  <a:pos x="9" y="23"/>
                </a:cxn>
                <a:cxn ang="0">
                  <a:pos x="9" y="21"/>
                </a:cxn>
                <a:cxn ang="0">
                  <a:pos x="9" y="18"/>
                </a:cxn>
                <a:cxn ang="0">
                  <a:pos x="9" y="15"/>
                </a:cxn>
                <a:cxn ang="0">
                  <a:pos x="33" y="15"/>
                </a:cxn>
                <a:cxn ang="0">
                  <a:pos x="34" y="9"/>
                </a:cxn>
                <a:cxn ang="0">
                  <a:pos x="35" y="6"/>
                </a:cxn>
                <a:cxn ang="0">
                  <a:pos x="35" y="0"/>
                </a:cxn>
                <a:cxn ang="0">
                  <a:pos x="44" y="8"/>
                </a:cxn>
                <a:cxn ang="0">
                  <a:pos x="41" y="15"/>
                </a:cxn>
                <a:cxn ang="0">
                  <a:pos x="70" y="15"/>
                </a:cxn>
                <a:cxn ang="0">
                  <a:pos x="77" y="15"/>
                </a:cxn>
                <a:cxn ang="0">
                  <a:pos x="77" y="17"/>
                </a:cxn>
                <a:cxn ang="0">
                  <a:pos x="77" y="20"/>
                </a:cxn>
                <a:cxn ang="0">
                  <a:pos x="77" y="23"/>
                </a:cxn>
                <a:cxn ang="0">
                  <a:pos x="62" y="23"/>
                </a:cxn>
                <a:cxn ang="0">
                  <a:pos x="35" y="34"/>
                </a:cxn>
                <a:cxn ang="0">
                  <a:pos x="65" y="34"/>
                </a:cxn>
                <a:cxn ang="0">
                  <a:pos x="84" y="33"/>
                </a:cxn>
                <a:cxn ang="0">
                  <a:pos x="84" y="36"/>
                </a:cxn>
                <a:cxn ang="0">
                  <a:pos x="84" y="39"/>
                </a:cxn>
                <a:cxn ang="0">
                  <a:pos x="84" y="42"/>
                </a:cxn>
                <a:cxn ang="0">
                  <a:pos x="65" y="42"/>
                </a:cxn>
                <a:cxn ang="0">
                  <a:pos x="31" y="51"/>
                </a:cxn>
                <a:cxn ang="0">
                  <a:pos x="59" y="51"/>
                </a:cxn>
                <a:cxn ang="0">
                  <a:pos x="74" y="49"/>
                </a:cxn>
                <a:cxn ang="0">
                  <a:pos x="74" y="52"/>
                </a:cxn>
                <a:cxn ang="0">
                  <a:pos x="74" y="54"/>
                </a:cxn>
                <a:cxn ang="0">
                  <a:pos x="74" y="60"/>
                </a:cxn>
                <a:cxn ang="0">
                  <a:pos x="67" y="61"/>
                </a:cxn>
                <a:cxn ang="0">
                  <a:pos x="68" y="83"/>
                </a:cxn>
                <a:cxn ang="0">
                  <a:pos x="61" y="91"/>
                </a:cxn>
                <a:cxn ang="0">
                  <a:pos x="44" y="82"/>
                </a:cxn>
                <a:cxn ang="0">
                  <a:pos x="33" y="76"/>
                </a:cxn>
                <a:cxn ang="0">
                  <a:pos x="16" y="71"/>
                </a:cxn>
                <a:cxn ang="0">
                  <a:pos x="22" y="64"/>
                </a:cxn>
                <a:cxn ang="0">
                  <a:pos x="41" y="71"/>
                </a:cxn>
                <a:cxn ang="0">
                  <a:pos x="47" y="58"/>
                </a:cxn>
                <a:cxn ang="0">
                  <a:pos x="30" y="60"/>
                </a:cxn>
                <a:cxn ang="0">
                  <a:pos x="22" y="61"/>
                </a:cxn>
                <a:cxn ang="0">
                  <a:pos x="19" y="55"/>
                </a:cxn>
                <a:cxn ang="0">
                  <a:pos x="19" y="52"/>
                </a:cxn>
                <a:cxn ang="0">
                  <a:pos x="22" y="49"/>
                </a:cxn>
                <a:cxn ang="0">
                  <a:pos x="16" y="42"/>
                </a:cxn>
                <a:cxn ang="0">
                  <a:pos x="0" y="42"/>
                </a:cxn>
              </a:cxnLst>
              <a:rect l="0" t="0" r="r" b="b"/>
              <a:pathLst>
                <a:path w="84" h="91">
                  <a:moveTo>
                    <a:pt x="0" y="42"/>
                  </a:moveTo>
                  <a:lnTo>
                    <a:pt x="0" y="42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0" y="36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34"/>
                  </a:lnTo>
                  <a:lnTo>
                    <a:pt x="27" y="34"/>
                  </a:lnTo>
                  <a:lnTo>
                    <a:pt x="31" y="23"/>
                  </a:lnTo>
                  <a:lnTo>
                    <a:pt x="22" y="23"/>
                  </a:lnTo>
                  <a:lnTo>
                    <a:pt x="22" y="23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9" y="21"/>
                  </a:lnTo>
                  <a:lnTo>
                    <a:pt x="9" y="21"/>
                  </a:lnTo>
                  <a:lnTo>
                    <a:pt x="9" y="18"/>
                  </a:lnTo>
                  <a:lnTo>
                    <a:pt x="9" y="18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22" y="15"/>
                  </a:lnTo>
                  <a:lnTo>
                    <a:pt x="33" y="15"/>
                  </a:lnTo>
                  <a:lnTo>
                    <a:pt x="33" y="15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5" y="6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6" y="2"/>
                  </a:lnTo>
                  <a:lnTo>
                    <a:pt x="44" y="8"/>
                  </a:lnTo>
                  <a:lnTo>
                    <a:pt x="44" y="8"/>
                  </a:lnTo>
                  <a:lnTo>
                    <a:pt x="41" y="15"/>
                  </a:lnTo>
                  <a:lnTo>
                    <a:pt x="62" y="15"/>
                  </a:lnTo>
                  <a:lnTo>
                    <a:pt x="70" y="15"/>
                  </a:lnTo>
                  <a:lnTo>
                    <a:pt x="77" y="15"/>
                  </a:lnTo>
                  <a:lnTo>
                    <a:pt x="77" y="15"/>
                  </a:lnTo>
                  <a:lnTo>
                    <a:pt x="77" y="17"/>
                  </a:lnTo>
                  <a:lnTo>
                    <a:pt x="77" y="17"/>
                  </a:lnTo>
                  <a:lnTo>
                    <a:pt x="77" y="20"/>
                  </a:lnTo>
                  <a:lnTo>
                    <a:pt x="77" y="20"/>
                  </a:lnTo>
                  <a:lnTo>
                    <a:pt x="77" y="21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62" y="23"/>
                  </a:lnTo>
                  <a:lnTo>
                    <a:pt x="40" y="23"/>
                  </a:lnTo>
                  <a:lnTo>
                    <a:pt x="35" y="34"/>
                  </a:lnTo>
                  <a:lnTo>
                    <a:pt x="65" y="34"/>
                  </a:lnTo>
                  <a:lnTo>
                    <a:pt x="65" y="34"/>
                  </a:lnTo>
                  <a:lnTo>
                    <a:pt x="84" y="33"/>
                  </a:lnTo>
                  <a:lnTo>
                    <a:pt x="84" y="33"/>
                  </a:lnTo>
                  <a:lnTo>
                    <a:pt x="84" y="36"/>
                  </a:lnTo>
                  <a:lnTo>
                    <a:pt x="84" y="36"/>
                  </a:lnTo>
                  <a:lnTo>
                    <a:pt x="84" y="39"/>
                  </a:lnTo>
                  <a:lnTo>
                    <a:pt x="84" y="39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2"/>
                  </a:lnTo>
                  <a:lnTo>
                    <a:pt x="65" y="42"/>
                  </a:lnTo>
                  <a:lnTo>
                    <a:pt x="34" y="42"/>
                  </a:lnTo>
                  <a:lnTo>
                    <a:pt x="31" y="51"/>
                  </a:lnTo>
                  <a:lnTo>
                    <a:pt x="59" y="51"/>
                  </a:lnTo>
                  <a:lnTo>
                    <a:pt x="59" y="51"/>
                  </a:lnTo>
                  <a:lnTo>
                    <a:pt x="74" y="49"/>
                  </a:lnTo>
                  <a:lnTo>
                    <a:pt x="74" y="49"/>
                  </a:lnTo>
                  <a:lnTo>
                    <a:pt x="74" y="52"/>
                  </a:lnTo>
                  <a:lnTo>
                    <a:pt x="74" y="52"/>
                  </a:lnTo>
                  <a:lnTo>
                    <a:pt x="74" y="54"/>
                  </a:lnTo>
                  <a:lnTo>
                    <a:pt x="74" y="54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67" y="61"/>
                  </a:lnTo>
                  <a:lnTo>
                    <a:pt x="67" y="61"/>
                  </a:lnTo>
                  <a:lnTo>
                    <a:pt x="49" y="74"/>
                  </a:lnTo>
                  <a:lnTo>
                    <a:pt x="68" y="83"/>
                  </a:lnTo>
                  <a:lnTo>
                    <a:pt x="68" y="83"/>
                  </a:lnTo>
                  <a:lnTo>
                    <a:pt x="61" y="91"/>
                  </a:lnTo>
                  <a:lnTo>
                    <a:pt x="61" y="91"/>
                  </a:lnTo>
                  <a:lnTo>
                    <a:pt x="44" y="82"/>
                  </a:lnTo>
                  <a:lnTo>
                    <a:pt x="44" y="82"/>
                  </a:lnTo>
                  <a:lnTo>
                    <a:pt x="33" y="76"/>
                  </a:lnTo>
                  <a:lnTo>
                    <a:pt x="21" y="73"/>
                  </a:lnTo>
                  <a:lnTo>
                    <a:pt x="16" y="71"/>
                  </a:lnTo>
                  <a:lnTo>
                    <a:pt x="16" y="71"/>
                  </a:lnTo>
                  <a:lnTo>
                    <a:pt x="22" y="64"/>
                  </a:lnTo>
                  <a:lnTo>
                    <a:pt x="41" y="71"/>
                  </a:lnTo>
                  <a:lnTo>
                    <a:pt x="41" y="71"/>
                  </a:lnTo>
                  <a:lnTo>
                    <a:pt x="59" y="58"/>
                  </a:lnTo>
                  <a:lnTo>
                    <a:pt x="47" y="58"/>
                  </a:lnTo>
                  <a:lnTo>
                    <a:pt x="47" y="58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2" y="61"/>
                  </a:lnTo>
                  <a:lnTo>
                    <a:pt x="22" y="61"/>
                  </a:lnTo>
                  <a:lnTo>
                    <a:pt x="19" y="55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22" y="49"/>
                  </a:lnTo>
                  <a:lnTo>
                    <a:pt x="22" y="49"/>
                  </a:lnTo>
                  <a:lnTo>
                    <a:pt x="25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0" name="Freeform 7"/>
            <p:cNvSpPr>
              <a:spLocks noEditPoints="1"/>
            </p:cNvSpPr>
            <p:nvPr>
              <p:custDataLst>
                <p:tags r:id="rId13"/>
              </p:custDataLst>
            </p:nvPr>
          </p:nvSpPr>
          <p:spPr bwMode="auto">
            <a:xfrm>
              <a:off x="277813" y="5956300"/>
              <a:ext cx="133350" cy="13652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15" y="42"/>
                </a:cxn>
                <a:cxn ang="0">
                  <a:pos x="2" y="33"/>
                </a:cxn>
                <a:cxn ang="0">
                  <a:pos x="3" y="77"/>
                </a:cxn>
                <a:cxn ang="0">
                  <a:pos x="9" y="60"/>
                </a:cxn>
                <a:cxn ang="0">
                  <a:pos x="12" y="46"/>
                </a:cxn>
                <a:cxn ang="0">
                  <a:pos x="15" y="49"/>
                </a:cxn>
                <a:cxn ang="0">
                  <a:pos x="18" y="58"/>
                </a:cxn>
                <a:cxn ang="0">
                  <a:pos x="16" y="64"/>
                </a:cxn>
                <a:cxn ang="0">
                  <a:pos x="10" y="86"/>
                </a:cxn>
                <a:cxn ang="0">
                  <a:pos x="2" y="80"/>
                </a:cxn>
                <a:cxn ang="0">
                  <a:pos x="12" y="3"/>
                </a:cxn>
                <a:cxn ang="0">
                  <a:pos x="25" y="14"/>
                </a:cxn>
                <a:cxn ang="0">
                  <a:pos x="18" y="20"/>
                </a:cxn>
                <a:cxn ang="0">
                  <a:pos x="21" y="85"/>
                </a:cxn>
                <a:cxn ang="0">
                  <a:pos x="22" y="82"/>
                </a:cxn>
                <a:cxn ang="0">
                  <a:pos x="22" y="80"/>
                </a:cxn>
                <a:cxn ang="0">
                  <a:pos x="21" y="74"/>
                </a:cxn>
                <a:cxn ang="0">
                  <a:pos x="49" y="51"/>
                </a:cxn>
                <a:cxn ang="0">
                  <a:pos x="28" y="52"/>
                </a:cxn>
                <a:cxn ang="0">
                  <a:pos x="28" y="49"/>
                </a:cxn>
                <a:cxn ang="0">
                  <a:pos x="28" y="42"/>
                </a:cxn>
                <a:cxn ang="0">
                  <a:pos x="49" y="43"/>
                </a:cxn>
                <a:cxn ang="0">
                  <a:pos x="39" y="24"/>
                </a:cxn>
                <a:cxn ang="0">
                  <a:pos x="27" y="23"/>
                </a:cxn>
                <a:cxn ang="0">
                  <a:pos x="27" y="21"/>
                </a:cxn>
                <a:cxn ang="0">
                  <a:pos x="39" y="17"/>
                </a:cxn>
                <a:cxn ang="0">
                  <a:pos x="83" y="17"/>
                </a:cxn>
                <a:cxn ang="0">
                  <a:pos x="83" y="18"/>
                </a:cxn>
                <a:cxn ang="0">
                  <a:pos x="83" y="26"/>
                </a:cxn>
                <a:cxn ang="0">
                  <a:pos x="58" y="24"/>
                </a:cxn>
                <a:cxn ang="0">
                  <a:pos x="68" y="43"/>
                </a:cxn>
                <a:cxn ang="0">
                  <a:pos x="79" y="45"/>
                </a:cxn>
                <a:cxn ang="0">
                  <a:pos x="79" y="48"/>
                </a:cxn>
                <a:cxn ang="0">
                  <a:pos x="68" y="51"/>
                </a:cxn>
                <a:cxn ang="0">
                  <a:pos x="73" y="76"/>
                </a:cxn>
                <a:cxn ang="0">
                  <a:pos x="84" y="74"/>
                </a:cxn>
                <a:cxn ang="0">
                  <a:pos x="84" y="80"/>
                </a:cxn>
                <a:cxn ang="0">
                  <a:pos x="84" y="85"/>
                </a:cxn>
                <a:cxn ang="0">
                  <a:pos x="33" y="83"/>
                </a:cxn>
                <a:cxn ang="0">
                  <a:pos x="46" y="2"/>
                </a:cxn>
                <a:cxn ang="0">
                  <a:pos x="61" y="14"/>
                </a:cxn>
                <a:cxn ang="0">
                  <a:pos x="50" y="12"/>
                </a:cxn>
                <a:cxn ang="0">
                  <a:pos x="46" y="2"/>
                </a:cxn>
              </a:cxnLst>
              <a:rect l="0" t="0" r="r" b="b"/>
              <a:pathLst>
                <a:path w="84" h="86">
                  <a:moveTo>
                    <a:pt x="0" y="33"/>
                  </a:moveTo>
                  <a:lnTo>
                    <a:pt x="0" y="33"/>
                  </a:lnTo>
                  <a:lnTo>
                    <a:pt x="5" y="26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15" y="42"/>
                  </a:lnTo>
                  <a:lnTo>
                    <a:pt x="13" y="40"/>
                  </a:lnTo>
                  <a:lnTo>
                    <a:pt x="13" y="40"/>
                  </a:lnTo>
                  <a:lnTo>
                    <a:pt x="2" y="33"/>
                  </a:lnTo>
                  <a:lnTo>
                    <a:pt x="0" y="33"/>
                  </a:lnTo>
                  <a:close/>
                  <a:moveTo>
                    <a:pt x="2" y="80"/>
                  </a:moveTo>
                  <a:lnTo>
                    <a:pt x="3" y="77"/>
                  </a:lnTo>
                  <a:lnTo>
                    <a:pt x="3" y="77"/>
                  </a:lnTo>
                  <a:lnTo>
                    <a:pt x="6" y="68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12" y="48"/>
                  </a:lnTo>
                  <a:lnTo>
                    <a:pt x="12" y="46"/>
                  </a:lnTo>
                  <a:lnTo>
                    <a:pt x="12" y="46"/>
                  </a:lnTo>
                  <a:lnTo>
                    <a:pt x="15" y="49"/>
                  </a:lnTo>
                  <a:lnTo>
                    <a:pt x="15" y="49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8" y="58"/>
                  </a:lnTo>
                  <a:lnTo>
                    <a:pt x="18" y="58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3" y="76"/>
                  </a:lnTo>
                  <a:lnTo>
                    <a:pt x="13" y="76"/>
                  </a:lnTo>
                  <a:lnTo>
                    <a:pt x="10" y="86"/>
                  </a:lnTo>
                  <a:lnTo>
                    <a:pt x="10" y="86"/>
                  </a:lnTo>
                  <a:lnTo>
                    <a:pt x="2" y="80"/>
                  </a:lnTo>
                  <a:lnTo>
                    <a:pt x="2" y="80"/>
                  </a:lnTo>
                  <a:close/>
                  <a:moveTo>
                    <a:pt x="6" y="11"/>
                  </a:moveTo>
                  <a:lnTo>
                    <a:pt x="6" y="11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25" y="14"/>
                  </a:lnTo>
                  <a:lnTo>
                    <a:pt x="25" y="14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8" y="20"/>
                  </a:lnTo>
                  <a:lnTo>
                    <a:pt x="9" y="12"/>
                  </a:lnTo>
                  <a:lnTo>
                    <a:pt x="6" y="11"/>
                  </a:lnTo>
                  <a:close/>
                  <a:moveTo>
                    <a:pt x="21" y="85"/>
                  </a:moveTo>
                  <a:lnTo>
                    <a:pt x="21" y="85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22" y="79"/>
                  </a:lnTo>
                  <a:lnTo>
                    <a:pt x="21" y="74"/>
                  </a:lnTo>
                  <a:lnTo>
                    <a:pt x="21" y="74"/>
                  </a:lnTo>
                  <a:lnTo>
                    <a:pt x="33" y="76"/>
                  </a:lnTo>
                  <a:lnTo>
                    <a:pt x="49" y="76"/>
                  </a:lnTo>
                  <a:lnTo>
                    <a:pt x="49" y="51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28" y="49"/>
                  </a:lnTo>
                  <a:lnTo>
                    <a:pt x="28" y="49"/>
                  </a:lnTo>
                  <a:lnTo>
                    <a:pt x="28" y="46"/>
                  </a:lnTo>
                  <a:lnTo>
                    <a:pt x="28" y="46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39" y="43"/>
                  </a:lnTo>
                  <a:lnTo>
                    <a:pt x="49" y="43"/>
                  </a:lnTo>
                  <a:lnTo>
                    <a:pt x="49" y="24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3"/>
                  </a:lnTo>
                  <a:lnTo>
                    <a:pt x="27" y="23"/>
                  </a:lnTo>
                  <a:lnTo>
                    <a:pt x="27" y="21"/>
                  </a:lnTo>
                  <a:lnTo>
                    <a:pt x="27" y="21"/>
                  </a:lnTo>
                  <a:lnTo>
                    <a:pt x="27" y="17"/>
                  </a:lnTo>
                  <a:lnTo>
                    <a:pt x="27" y="17"/>
                  </a:lnTo>
                  <a:lnTo>
                    <a:pt x="39" y="17"/>
                  </a:lnTo>
                  <a:lnTo>
                    <a:pt x="71" y="17"/>
                  </a:lnTo>
                  <a:lnTo>
                    <a:pt x="71" y="17"/>
                  </a:lnTo>
                  <a:lnTo>
                    <a:pt x="83" y="17"/>
                  </a:lnTo>
                  <a:lnTo>
                    <a:pt x="83" y="17"/>
                  </a:lnTo>
                  <a:lnTo>
                    <a:pt x="83" y="18"/>
                  </a:lnTo>
                  <a:lnTo>
                    <a:pt x="83" y="18"/>
                  </a:lnTo>
                  <a:lnTo>
                    <a:pt x="83" y="21"/>
                  </a:lnTo>
                  <a:lnTo>
                    <a:pt x="83" y="21"/>
                  </a:lnTo>
                  <a:lnTo>
                    <a:pt x="83" y="26"/>
                  </a:lnTo>
                  <a:lnTo>
                    <a:pt x="83" y="26"/>
                  </a:lnTo>
                  <a:lnTo>
                    <a:pt x="71" y="24"/>
                  </a:lnTo>
                  <a:lnTo>
                    <a:pt x="58" y="24"/>
                  </a:lnTo>
                  <a:lnTo>
                    <a:pt x="58" y="43"/>
                  </a:lnTo>
                  <a:lnTo>
                    <a:pt x="68" y="43"/>
                  </a:lnTo>
                  <a:lnTo>
                    <a:pt x="68" y="43"/>
                  </a:lnTo>
                  <a:lnTo>
                    <a:pt x="80" y="42"/>
                  </a:lnTo>
                  <a:lnTo>
                    <a:pt x="80" y="42"/>
                  </a:lnTo>
                  <a:lnTo>
                    <a:pt x="79" y="45"/>
                  </a:lnTo>
                  <a:lnTo>
                    <a:pt x="79" y="45"/>
                  </a:lnTo>
                  <a:lnTo>
                    <a:pt x="79" y="48"/>
                  </a:lnTo>
                  <a:lnTo>
                    <a:pt x="79" y="48"/>
                  </a:lnTo>
                  <a:lnTo>
                    <a:pt x="80" y="52"/>
                  </a:lnTo>
                  <a:lnTo>
                    <a:pt x="80" y="52"/>
                  </a:lnTo>
                  <a:lnTo>
                    <a:pt x="68" y="51"/>
                  </a:lnTo>
                  <a:lnTo>
                    <a:pt x="58" y="51"/>
                  </a:lnTo>
                  <a:lnTo>
                    <a:pt x="58" y="76"/>
                  </a:lnTo>
                  <a:lnTo>
                    <a:pt x="73" y="76"/>
                  </a:lnTo>
                  <a:lnTo>
                    <a:pt x="73" y="76"/>
                  </a:lnTo>
                  <a:lnTo>
                    <a:pt x="84" y="74"/>
                  </a:lnTo>
                  <a:lnTo>
                    <a:pt x="84" y="74"/>
                  </a:lnTo>
                  <a:lnTo>
                    <a:pt x="84" y="79"/>
                  </a:lnTo>
                  <a:lnTo>
                    <a:pt x="84" y="79"/>
                  </a:lnTo>
                  <a:lnTo>
                    <a:pt x="84" y="80"/>
                  </a:lnTo>
                  <a:lnTo>
                    <a:pt x="84" y="80"/>
                  </a:lnTo>
                  <a:lnTo>
                    <a:pt x="84" y="85"/>
                  </a:lnTo>
                  <a:lnTo>
                    <a:pt x="84" y="85"/>
                  </a:lnTo>
                  <a:lnTo>
                    <a:pt x="73" y="83"/>
                  </a:lnTo>
                  <a:lnTo>
                    <a:pt x="33" y="83"/>
                  </a:lnTo>
                  <a:lnTo>
                    <a:pt x="33" y="83"/>
                  </a:lnTo>
                  <a:lnTo>
                    <a:pt x="21" y="85"/>
                  </a:lnTo>
                  <a:lnTo>
                    <a:pt x="21" y="85"/>
                  </a:lnTo>
                  <a:close/>
                  <a:moveTo>
                    <a:pt x="46" y="2"/>
                  </a:moveTo>
                  <a:lnTo>
                    <a:pt x="46" y="2"/>
                  </a:lnTo>
                  <a:lnTo>
                    <a:pt x="55" y="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0" y="15"/>
                  </a:lnTo>
                  <a:lnTo>
                    <a:pt x="50" y="12"/>
                  </a:lnTo>
                  <a:lnTo>
                    <a:pt x="50" y="12"/>
                  </a:lnTo>
                  <a:lnTo>
                    <a:pt x="47" y="5"/>
                  </a:lnTo>
                  <a:lnTo>
                    <a:pt x="46" y="2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1" name="Freeform 8"/>
            <p:cNvSpPr>
              <a:spLocks noEditPoints="1"/>
            </p:cNvSpPr>
            <p:nvPr>
              <p:custDataLst>
                <p:tags r:id="rId14"/>
              </p:custDataLst>
            </p:nvPr>
          </p:nvSpPr>
          <p:spPr bwMode="auto">
            <a:xfrm>
              <a:off x="423863" y="5951538"/>
              <a:ext cx="138113" cy="141288"/>
            </a:xfrm>
            <a:custGeom>
              <a:avLst/>
              <a:gdLst/>
              <a:ahLst/>
              <a:cxnLst>
                <a:cxn ang="0">
                  <a:pos x="9" y="34"/>
                </a:cxn>
                <a:cxn ang="0">
                  <a:pos x="1" y="33"/>
                </a:cxn>
                <a:cxn ang="0">
                  <a:pos x="1" y="29"/>
                </a:cxn>
                <a:cxn ang="0">
                  <a:pos x="12" y="27"/>
                </a:cxn>
                <a:cxn ang="0">
                  <a:pos x="10" y="3"/>
                </a:cxn>
                <a:cxn ang="0">
                  <a:pos x="21" y="3"/>
                </a:cxn>
                <a:cxn ang="0">
                  <a:pos x="19" y="23"/>
                </a:cxn>
                <a:cxn ang="0">
                  <a:pos x="32" y="27"/>
                </a:cxn>
                <a:cxn ang="0">
                  <a:pos x="32" y="32"/>
                </a:cxn>
                <a:cxn ang="0">
                  <a:pos x="23" y="34"/>
                </a:cxn>
                <a:cxn ang="0">
                  <a:pos x="23" y="61"/>
                </a:cxn>
                <a:cxn ang="0">
                  <a:pos x="31" y="63"/>
                </a:cxn>
                <a:cxn ang="0">
                  <a:pos x="29" y="67"/>
                </a:cxn>
                <a:cxn ang="0">
                  <a:pos x="3" y="79"/>
                </a:cxn>
                <a:cxn ang="0">
                  <a:pos x="1" y="71"/>
                </a:cxn>
                <a:cxn ang="0">
                  <a:pos x="9" y="67"/>
                </a:cxn>
                <a:cxn ang="0">
                  <a:pos x="69" y="3"/>
                </a:cxn>
                <a:cxn ang="0">
                  <a:pos x="77" y="5"/>
                </a:cxn>
                <a:cxn ang="0">
                  <a:pos x="78" y="15"/>
                </a:cxn>
                <a:cxn ang="0">
                  <a:pos x="87" y="18"/>
                </a:cxn>
                <a:cxn ang="0">
                  <a:pos x="87" y="42"/>
                </a:cxn>
                <a:cxn ang="0">
                  <a:pos x="78" y="49"/>
                </a:cxn>
                <a:cxn ang="0">
                  <a:pos x="34" y="49"/>
                </a:cxn>
                <a:cxn ang="0">
                  <a:pos x="34" y="23"/>
                </a:cxn>
                <a:cxn ang="0">
                  <a:pos x="34" y="15"/>
                </a:cxn>
                <a:cxn ang="0">
                  <a:pos x="74" y="54"/>
                </a:cxn>
                <a:cxn ang="0">
                  <a:pos x="83" y="58"/>
                </a:cxn>
                <a:cxn ang="0">
                  <a:pos x="81" y="82"/>
                </a:cxn>
                <a:cxn ang="0">
                  <a:pos x="74" y="89"/>
                </a:cxn>
                <a:cxn ang="0">
                  <a:pos x="75" y="85"/>
                </a:cxn>
                <a:cxn ang="0">
                  <a:pos x="46" y="86"/>
                </a:cxn>
                <a:cxn ang="0">
                  <a:pos x="38" y="89"/>
                </a:cxn>
                <a:cxn ang="0">
                  <a:pos x="38" y="60"/>
                </a:cxn>
                <a:cxn ang="0">
                  <a:pos x="38" y="54"/>
                </a:cxn>
                <a:cxn ang="0">
                  <a:pos x="56" y="42"/>
                </a:cxn>
                <a:cxn ang="0">
                  <a:pos x="43" y="5"/>
                </a:cxn>
                <a:cxn ang="0">
                  <a:pos x="56" y="11"/>
                </a:cxn>
                <a:cxn ang="0">
                  <a:pos x="44" y="6"/>
                </a:cxn>
                <a:cxn ang="0">
                  <a:pos x="50" y="27"/>
                </a:cxn>
                <a:cxn ang="0">
                  <a:pos x="47" y="36"/>
                </a:cxn>
                <a:cxn ang="0">
                  <a:pos x="46" y="30"/>
                </a:cxn>
                <a:cxn ang="0">
                  <a:pos x="75" y="60"/>
                </a:cxn>
                <a:cxn ang="0">
                  <a:pos x="75" y="79"/>
                </a:cxn>
                <a:cxn ang="0">
                  <a:pos x="63" y="42"/>
                </a:cxn>
                <a:cxn ang="0">
                  <a:pos x="63" y="42"/>
                </a:cxn>
                <a:cxn ang="0">
                  <a:pos x="71" y="27"/>
                </a:cxn>
                <a:cxn ang="0">
                  <a:pos x="75" y="32"/>
                </a:cxn>
                <a:cxn ang="0">
                  <a:pos x="66" y="37"/>
                </a:cxn>
              </a:cxnLst>
              <a:rect l="0" t="0" r="r" b="b"/>
              <a:pathLst>
                <a:path w="87" h="89">
                  <a:moveTo>
                    <a:pt x="9" y="67"/>
                  </a:moveTo>
                  <a:lnTo>
                    <a:pt x="12" y="66"/>
                  </a:lnTo>
                  <a:lnTo>
                    <a:pt x="12" y="34"/>
                  </a:lnTo>
                  <a:lnTo>
                    <a:pt x="9" y="34"/>
                  </a:lnTo>
                  <a:lnTo>
                    <a:pt x="9" y="34"/>
                  </a:lnTo>
                  <a:lnTo>
                    <a:pt x="1" y="36"/>
                  </a:lnTo>
                  <a:lnTo>
                    <a:pt x="1" y="36"/>
                  </a:lnTo>
                  <a:lnTo>
                    <a:pt x="1" y="33"/>
                  </a:lnTo>
                  <a:lnTo>
                    <a:pt x="1" y="33"/>
                  </a:lnTo>
                  <a:lnTo>
                    <a:pt x="1" y="32"/>
                  </a:lnTo>
                  <a:lnTo>
                    <a:pt x="1" y="32"/>
                  </a:lnTo>
                  <a:lnTo>
                    <a:pt x="1" y="29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9" y="27"/>
                  </a:lnTo>
                  <a:lnTo>
                    <a:pt x="12" y="27"/>
                  </a:lnTo>
                  <a:lnTo>
                    <a:pt x="12" y="23"/>
                  </a:lnTo>
                  <a:lnTo>
                    <a:pt x="12" y="23"/>
                  </a:lnTo>
                  <a:lnTo>
                    <a:pt x="12" y="12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21" y="12"/>
                  </a:lnTo>
                  <a:lnTo>
                    <a:pt x="21" y="12"/>
                  </a:lnTo>
                  <a:lnTo>
                    <a:pt x="19" y="23"/>
                  </a:lnTo>
                  <a:lnTo>
                    <a:pt x="19" y="27"/>
                  </a:lnTo>
                  <a:lnTo>
                    <a:pt x="23" y="27"/>
                  </a:lnTo>
                  <a:lnTo>
                    <a:pt x="23" y="27"/>
                  </a:lnTo>
                  <a:lnTo>
                    <a:pt x="32" y="27"/>
                  </a:lnTo>
                  <a:lnTo>
                    <a:pt x="32" y="27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23" y="34"/>
                  </a:lnTo>
                  <a:lnTo>
                    <a:pt x="19" y="34"/>
                  </a:lnTo>
                  <a:lnTo>
                    <a:pt x="19" y="63"/>
                  </a:lnTo>
                  <a:lnTo>
                    <a:pt x="23" y="61"/>
                  </a:lnTo>
                  <a:lnTo>
                    <a:pt x="23" y="61"/>
                  </a:lnTo>
                  <a:lnTo>
                    <a:pt x="32" y="58"/>
                  </a:lnTo>
                  <a:lnTo>
                    <a:pt x="32" y="58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1" y="64"/>
                  </a:lnTo>
                  <a:lnTo>
                    <a:pt x="32" y="67"/>
                  </a:lnTo>
                  <a:lnTo>
                    <a:pt x="29" y="67"/>
                  </a:lnTo>
                  <a:lnTo>
                    <a:pt x="29" y="67"/>
                  </a:lnTo>
                  <a:lnTo>
                    <a:pt x="15" y="73"/>
                  </a:lnTo>
                  <a:lnTo>
                    <a:pt x="15" y="73"/>
                  </a:lnTo>
                  <a:lnTo>
                    <a:pt x="4" y="77"/>
                  </a:lnTo>
                  <a:lnTo>
                    <a:pt x="3" y="79"/>
                  </a:lnTo>
                  <a:lnTo>
                    <a:pt x="3" y="79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1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9" y="67"/>
                  </a:lnTo>
                  <a:lnTo>
                    <a:pt x="9" y="67"/>
                  </a:lnTo>
                  <a:close/>
                  <a:moveTo>
                    <a:pt x="43" y="15"/>
                  </a:moveTo>
                  <a:lnTo>
                    <a:pt x="65" y="15"/>
                  </a:lnTo>
                  <a:lnTo>
                    <a:pt x="65" y="15"/>
                  </a:lnTo>
                  <a:lnTo>
                    <a:pt x="69" y="3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74" y="3"/>
                  </a:lnTo>
                  <a:lnTo>
                    <a:pt x="77" y="5"/>
                  </a:lnTo>
                  <a:lnTo>
                    <a:pt x="75" y="6"/>
                  </a:lnTo>
                  <a:lnTo>
                    <a:pt x="75" y="6"/>
                  </a:lnTo>
                  <a:lnTo>
                    <a:pt x="71" y="15"/>
                  </a:lnTo>
                  <a:lnTo>
                    <a:pt x="78" y="15"/>
                  </a:lnTo>
                  <a:lnTo>
                    <a:pt x="78" y="15"/>
                  </a:lnTo>
                  <a:lnTo>
                    <a:pt x="87" y="15"/>
                  </a:lnTo>
                  <a:lnTo>
                    <a:pt x="87" y="15"/>
                  </a:lnTo>
                  <a:lnTo>
                    <a:pt x="87" y="18"/>
                  </a:lnTo>
                  <a:lnTo>
                    <a:pt x="87" y="18"/>
                  </a:lnTo>
                  <a:lnTo>
                    <a:pt x="87" y="23"/>
                  </a:lnTo>
                  <a:lnTo>
                    <a:pt x="87" y="42"/>
                  </a:lnTo>
                  <a:lnTo>
                    <a:pt x="87" y="42"/>
                  </a:lnTo>
                  <a:lnTo>
                    <a:pt x="87" y="45"/>
                  </a:lnTo>
                  <a:lnTo>
                    <a:pt x="87" y="49"/>
                  </a:lnTo>
                  <a:lnTo>
                    <a:pt x="87" y="49"/>
                  </a:lnTo>
                  <a:lnTo>
                    <a:pt x="78" y="49"/>
                  </a:lnTo>
                  <a:lnTo>
                    <a:pt x="43" y="49"/>
                  </a:lnTo>
                  <a:lnTo>
                    <a:pt x="43" y="49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4" y="42"/>
                  </a:lnTo>
                  <a:lnTo>
                    <a:pt x="34" y="23"/>
                  </a:lnTo>
                  <a:lnTo>
                    <a:pt x="34" y="23"/>
                  </a:lnTo>
                  <a:lnTo>
                    <a:pt x="34" y="18"/>
                  </a:lnTo>
                  <a:lnTo>
                    <a:pt x="34" y="15"/>
                  </a:lnTo>
                  <a:lnTo>
                    <a:pt x="34" y="15"/>
                  </a:lnTo>
                  <a:lnTo>
                    <a:pt x="43" y="15"/>
                  </a:lnTo>
                  <a:lnTo>
                    <a:pt x="43" y="15"/>
                  </a:lnTo>
                  <a:close/>
                  <a:moveTo>
                    <a:pt x="47" y="54"/>
                  </a:moveTo>
                  <a:lnTo>
                    <a:pt x="74" y="54"/>
                  </a:lnTo>
                  <a:lnTo>
                    <a:pt x="74" y="54"/>
                  </a:lnTo>
                  <a:lnTo>
                    <a:pt x="83" y="54"/>
                  </a:lnTo>
                  <a:lnTo>
                    <a:pt x="83" y="54"/>
                  </a:lnTo>
                  <a:lnTo>
                    <a:pt x="83" y="58"/>
                  </a:lnTo>
                  <a:lnTo>
                    <a:pt x="83" y="58"/>
                  </a:lnTo>
                  <a:lnTo>
                    <a:pt x="81" y="60"/>
                  </a:lnTo>
                  <a:lnTo>
                    <a:pt x="81" y="82"/>
                  </a:lnTo>
                  <a:lnTo>
                    <a:pt x="81" y="82"/>
                  </a:lnTo>
                  <a:lnTo>
                    <a:pt x="83" y="85"/>
                  </a:lnTo>
                  <a:lnTo>
                    <a:pt x="83" y="89"/>
                  </a:lnTo>
                  <a:lnTo>
                    <a:pt x="83" y="89"/>
                  </a:lnTo>
                  <a:lnTo>
                    <a:pt x="74" y="89"/>
                  </a:lnTo>
                  <a:lnTo>
                    <a:pt x="74" y="89"/>
                  </a:lnTo>
                  <a:lnTo>
                    <a:pt x="74" y="86"/>
                  </a:lnTo>
                  <a:lnTo>
                    <a:pt x="74" y="86"/>
                  </a:lnTo>
                  <a:lnTo>
                    <a:pt x="75" y="85"/>
                  </a:lnTo>
                  <a:lnTo>
                    <a:pt x="75" y="83"/>
                  </a:lnTo>
                  <a:lnTo>
                    <a:pt x="46" y="83"/>
                  </a:lnTo>
                  <a:lnTo>
                    <a:pt x="46" y="85"/>
                  </a:lnTo>
                  <a:lnTo>
                    <a:pt x="46" y="86"/>
                  </a:lnTo>
                  <a:lnTo>
                    <a:pt x="46" y="89"/>
                  </a:lnTo>
                  <a:lnTo>
                    <a:pt x="46" y="89"/>
                  </a:lnTo>
                  <a:lnTo>
                    <a:pt x="38" y="89"/>
                  </a:lnTo>
                  <a:lnTo>
                    <a:pt x="38" y="89"/>
                  </a:lnTo>
                  <a:lnTo>
                    <a:pt x="38" y="85"/>
                  </a:lnTo>
                  <a:lnTo>
                    <a:pt x="38" y="85"/>
                  </a:lnTo>
                  <a:lnTo>
                    <a:pt x="38" y="82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38" y="57"/>
                  </a:lnTo>
                  <a:lnTo>
                    <a:pt x="38" y="54"/>
                  </a:lnTo>
                  <a:lnTo>
                    <a:pt x="38" y="54"/>
                  </a:lnTo>
                  <a:lnTo>
                    <a:pt x="47" y="54"/>
                  </a:lnTo>
                  <a:lnTo>
                    <a:pt x="47" y="54"/>
                  </a:lnTo>
                  <a:close/>
                  <a:moveTo>
                    <a:pt x="41" y="42"/>
                  </a:moveTo>
                  <a:lnTo>
                    <a:pt x="56" y="42"/>
                  </a:lnTo>
                  <a:lnTo>
                    <a:pt x="56" y="21"/>
                  </a:lnTo>
                  <a:lnTo>
                    <a:pt x="41" y="21"/>
                  </a:lnTo>
                  <a:lnTo>
                    <a:pt x="41" y="42"/>
                  </a:lnTo>
                  <a:close/>
                  <a:moveTo>
                    <a:pt x="43" y="5"/>
                  </a:moveTo>
                  <a:lnTo>
                    <a:pt x="43" y="5"/>
                  </a:lnTo>
                  <a:lnTo>
                    <a:pt x="49" y="0"/>
                  </a:lnTo>
                  <a:lnTo>
                    <a:pt x="56" y="11"/>
                  </a:lnTo>
                  <a:lnTo>
                    <a:pt x="56" y="11"/>
                  </a:lnTo>
                  <a:lnTo>
                    <a:pt x="50" y="14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44" y="6"/>
                  </a:lnTo>
                  <a:lnTo>
                    <a:pt x="43" y="5"/>
                  </a:lnTo>
                  <a:close/>
                  <a:moveTo>
                    <a:pt x="44" y="29"/>
                  </a:moveTo>
                  <a:lnTo>
                    <a:pt x="44" y="29"/>
                  </a:lnTo>
                  <a:lnTo>
                    <a:pt x="50" y="27"/>
                  </a:lnTo>
                  <a:lnTo>
                    <a:pt x="53" y="36"/>
                  </a:lnTo>
                  <a:lnTo>
                    <a:pt x="53" y="36"/>
                  </a:lnTo>
                  <a:lnTo>
                    <a:pt x="47" y="39"/>
                  </a:lnTo>
                  <a:lnTo>
                    <a:pt x="47" y="36"/>
                  </a:lnTo>
                  <a:lnTo>
                    <a:pt x="47" y="36"/>
                  </a:lnTo>
                  <a:lnTo>
                    <a:pt x="47" y="33"/>
                  </a:lnTo>
                  <a:lnTo>
                    <a:pt x="47" y="33"/>
                  </a:lnTo>
                  <a:lnTo>
                    <a:pt x="46" y="30"/>
                  </a:lnTo>
                  <a:lnTo>
                    <a:pt x="44" y="29"/>
                  </a:lnTo>
                  <a:close/>
                  <a:moveTo>
                    <a:pt x="46" y="66"/>
                  </a:moveTo>
                  <a:lnTo>
                    <a:pt x="75" y="66"/>
                  </a:lnTo>
                  <a:lnTo>
                    <a:pt x="75" y="60"/>
                  </a:lnTo>
                  <a:lnTo>
                    <a:pt x="46" y="60"/>
                  </a:lnTo>
                  <a:lnTo>
                    <a:pt x="46" y="66"/>
                  </a:lnTo>
                  <a:close/>
                  <a:moveTo>
                    <a:pt x="46" y="79"/>
                  </a:moveTo>
                  <a:lnTo>
                    <a:pt x="75" y="79"/>
                  </a:lnTo>
                  <a:lnTo>
                    <a:pt x="75" y="71"/>
                  </a:lnTo>
                  <a:lnTo>
                    <a:pt x="46" y="71"/>
                  </a:lnTo>
                  <a:lnTo>
                    <a:pt x="46" y="79"/>
                  </a:lnTo>
                  <a:close/>
                  <a:moveTo>
                    <a:pt x="63" y="42"/>
                  </a:moveTo>
                  <a:lnTo>
                    <a:pt x="80" y="42"/>
                  </a:lnTo>
                  <a:lnTo>
                    <a:pt x="80" y="21"/>
                  </a:lnTo>
                  <a:lnTo>
                    <a:pt x="63" y="21"/>
                  </a:lnTo>
                  <a:lnTo>
                    <a:pt x="63" y="42"/>
                  </a:lnTo>
                  <a:close/>
                  <a:moveTo>
                    <a:pt x="66" y="37"/>
                  </a:moveTo>
                  <a:lnTo>
                    <a:pt x="66" y="37"/>
                  </a:lnTo>
                  <a:lnTo>
                    <a:pt x="71" y="29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7" y="30"/>
                  </a:lnTo>
                  <a:lnTo>
                    <a:pt x="77" y="30"/>
                  </a:lnTo>
                  <a:lnTo>
                    <a:pt x="75" y="32"/>
                  </a:lnTo>
                  <a:lnTo>
                    <a:pt x="75" y="32"/>
                  </a:lnTo>
                  <a:lnTo>
                    <a:pt x="71" y="39"/>
                  </a:lnTo>
                  <a:lnTo>
                    <a:pt x="71" y="39"/>
                  </a:lnTo>
                  <a:lnTo>
                    <a:pt x="66" y="37"/>
                  </a:lnTo>
                  <a:lnTo>
                    <a:pt x="66" y="37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2" name="Freeform 9"/>
            <p:cNvSpPr>
              <a:spLocks noEditPoints="1"/>
            </p:cNvSpPr>
            <p:nvPr>
              <p:custDataLst>
                <p:tags r:id="rId15"/>
              </p:custDataLst>
            </p:nvPr>
          </p:nvSpPr>
          <p:spPr bwMode="auto">
            <a:xfrm>
              <a:off x="571501" y="5951538"/>
              <a:ext cx="146050" cy="144463"/>
            </a:xfrm>
            <a:custGeom>
              <a:avLst/>
              <a:gdLst/>
              <a:ahLst/>
              <a:cxnLst>
                <a:cxn ang="0">
                  <a:pos x="9" y="29"/>
                </a:cxn>
                <a:cxn ang="0">
                  <a:pos x="21" y="3"/>
                </a:cxn>
                <a:cxn ang="0">
                  <a:pos x="30" y="3"/>
                </a:cxn>
                <a:cxn ang="0">
                  <a:pos x="22" y="20"/>
                </a:cxn>
                <a:cxn ang="0">
                  <a:pos x="22" y="82"/>
                </a:cxn>
                <a:cxn ang="0">
                  <a:pos x="19" y="89"/>
                </a:cxn>
                <a:cxn ang="0">
                  <a:pos x="15" y="91"/>
                </a:cxn>
                <a:cxn ang="0">
                  <a:pos x="15" y="71"/>
                </a:cxn>
                <a:cxn ang="0">
                  <a:pos x="7" y="45"/>
                </a:cxn>
                <a:cxn ang="0">
                  <a:pos x="3" y="42"/>
                </a:cxn>
                <a:cxn ang="0">
                  <a:pos x="27" y="77"/>
                </a:cxn>
                <a:cxn ang="0">
                  <a:pos x="30" y="79"/>
                </a:cxn>
                <a:cxn ang="0">
                  <a:pos x="35" y="34"/>
                </a:cxn>
                <a:cxn ang="0">
                  <a:pos x="35" y="27"/>
                </a:cxn>
                <a:cxn ang="0">
                  <a:pos x="52" y="27"/>
                </a:cxn>
                <a:cxn ang="0">
                  <a:pos x="40" y="18"/>
                </a:cxn>
                <a:cxn ang="0">
                  <a:pos x="30" y="17"/>
                </a:cxn>
                <a:cxn ang="0">
                  <a:pos x="30" y="14"/>
                </a:cxn>
                <a:cxn ang="0">
                  <a:pos x="35" y="12"/>
                </a:cxn>
                <a:cxn ang="0">
                  <a:pos x="53" y="12"/>
                </a:cxn>
                <a:cxn ang="0">
                  <a:pos x="53" y="6"/>
                </a:cxn>
                <a:cxn ang="0">
                  <a:pos x="53" y="2"/>
                </a:cxn>
                <a:cxn ang="0">
                  <a:pos x="62" y="5"/>
                </a:cxn>
                <a:cxn ang="0">
                  <a:pos x="62" y="12"/>
                </a:cxn>
                <a:cxn ang="0">
                  <a:pos x="90" y="12"/>
                </a:cxn>
                <a:cxn ang="0">
                  <a:pos x="90" y="15"/>
                </a:cxn>
                <a:cxn ang="0">
                  <a:pos x="80" y="18"/>
                </a:cxn>
                <a:cxn ang="0">
                  <a:pos x="72" y="27"/>
                </a:cxn>
                <a:cxn ang="0">
                  <a:pos x="81" y="27"/>
                </a:cxn>
                <a:cxn ang="0">
                  <a:pos x="81" y="34"/>
                </a:cxn>
                <a:cxn ang="0">
                  <a:pos x="84" y="79"/>
                </a:cxn>
                <a:cxn ang="0">
                  <a:pos x="92" y="77"/>
                </a:cxn>
                <a:cxn ang="0">
                  <a:pos x="92" y="86"/>
                </a:cxn>
                <a:cxn ang="0">
                  <a:pos x="38" y="86"/>
                </a:cxn>
                <a:cxn ang="0">
                  <a:pos x="27" y="86"/>
                </a:cxn>
                <a:cxn ang="0">
                  <a:pos x="27" y="83"/>
                </a:cxn>
                <a:cxn ang="0">
                  <a:pos x="27" y="77"/>
                </a:cxn>
                <a:cxn ang="0">
                  <a:pos x="72" y="34"/>
                </a:cxn>
                <a:cxn ang="0">
                  <a:pos x="44" y="54"/>
                </a:cxn>
                <a:cxn ang="0">
                  <a:pos x="44" y="46"/>
                </a:cxn>
                <a:cxn ang="0">
                  <a:pos x="72" y="66"/>
                </a:cxn>
                <a:cxn ang="0">
                  <a:pos x="44" y="66"/>
                </a:cxn>
                <a:cxn ang="0">
                  <a:pos x="72" y="71"/>
                </a:cxn>
              </a:cxnLst>
              <a:rect l="0" t="0" r="r" b="b"/>
              <a:pathLst>
                <a:path w="92" h="91">
                  <a:moveTo>
                    <a:pt x="3" y="37"/>
                  </a:moveTo>
                  <a:lnTo>
                    <a:pt x="3" y="37"/>
                  </a:lnTo>
                  <a:lnTo>
                    <a:pt x="9" y="29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21" y="3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0" y="3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2" y="20"/>
                  </a:lnTo>
                  <a:lnTo>
                    <a:pt x="22" y="71"/>
                  </a:lnTo>
                  <a:lnTo>
                    <a:pt x="22" y="71"/>
                  </a:lnTo>
                  <a:lnTo>
                    <a:pt x="22" y="82"/>
                  </a:lnTo>
                  <a:lnTo>
                    <a:pt x="24" y="91"/>
                  </a:lnTo>
                  <a:lnTo>
                    <a:pt x="24" y="91"/>
                  </a:lnTo>
                  <a:lnTo>
                    <a:pt x="19" y="89"/>
                  </a:lnTo>
                  <a:lnTo>
                    <a:pt x="19" y="89"/>
                  </a:lnTo>
                  <a:lnTo>
                    <a:pt x="15" y="91"/>
                  </a:lnTo>
                  <a:lnTo>
                    <a:pt x="15" y="91"/>
                  </a:lnTo>
                  <a:lnTo>
                    <a:pt x="15" y="80"/>
                  </a:lnTo>
                  <a:lnTo>
                    <a:pt x="15" y="80"/>
                  </a:lnTo>
                  <a:lnTo>
                    <a:pt x="15" y="71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7" y="45"/>
                  </a:lnTo>
                  <a:lnTo>
                    <a:pt x="7" y="46"/>
                  </a:lnTo>
                  <a:lnTo>
                    <a:pt x="7" y="46"/>
                  </a:lnTo>
                  <a:lnTo>
                    <a:pt x="3" y="42"/>
                  </a:lnTo>
                  <a:lnTo>
                    <a:pt x="0" y="40"/>
                  </a:lnTo>
                  <a:lnTo>
                    <a:pt x="3" y="37"/>
                  </a:lnTo>
                  <a:close/>
                  <a:moveTo>
                    <a:pt x="27" y="77"/>
                  </a:moveTo>
                  <a:lnTo>
                    <a:pt x="27" y="77"/>
                  </a:lnTo>
                  <a:lnTo>
                    <a:pt x="30" y="79"/>
                  </a:lnTo>
                  <a:lnTo>
                    <a:pt x="30" y="79"/>
                  </a:lnTo>
                  <a:lnTo>
                    <a:pt x="33" y="79"/>
                  </a:lnTo>
                  <a:lnTo>
                    <a:pt x="35" y="79"/>
                  </a:lnTo>
                  <a:lnTo>
                    <a:pt x="35" y="34"/>
                  </a:lnTo>
                  <a:lnTo>
                    <a:pt x="35" y="34"/>
                  </a:lnTo>
                  <a:lnTo>
                    <a:pt x="35" y="30"/>
                  </a:lnTo>
                  <a:lnTo>
                    <a:pt x="35" y="27"/>
                  </a:lnTo>
                  <a:lnTo>
                    <a:pt x="35" y="27"/>
                  </a:lnTo>
                  <a:lnTo>
                    <a:pt x="44" y="27"/>
                  </a:lnTo>
                  <a:lnTo>
                    <a:pt x="52" y="27"/>
                  </a:lnTo>
                  <a:lnTo>
                    <a:pt x="53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30" y="17"/>
                  </a:lnTo>
                  <a:lnTo>
                    <a:pt x="30" y="17"/>
                  </a:lnTo>
                  <a:lnTo>
                    <a:pt x="30" y="15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40" y="12"/>
                  </a:lnTo>
                  <a:lnTo>
                    <a:pt x="53" y="12"/>
                  </a:lnTo>
                  <a:lnTo>
                    <a:pt x="53" y="8"/>
                  </a:lnTo>
                  <a:lnTo>
                    <a:pt x="53" y="8"/>
                  </a:lnTo>
                  <a:lnTo>
                    <a:pt x="53" y="6"/>
                  </a:lnTo>
                  <a:lnTo>
                    <a:pt x="53" y="6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62" y="2"/>
                  </a:lnTo>
                  <a:lnTo>
                    <a:pt x="62" y="2"/>
                  </a:lnTo>
                  <a:lnTo>
                    <a:pt x="62" y="5"/>
                  </a:lnTo>
                  <a:lnTo>
                    <a:pt x="62" y="5"/>
                  </a:lnTo>
                  <a:lnTo>
                    <a:pt x="62" y="8"/>
                  </a:lnTo>
                  <a:lnTo>
                    <a:pt x="62" y="12"/>
                  </a:lnTo>
                  <a:lnTo>
                    <a:pt x="80" y="12"/>
                  </a:lnTo>
                  <a:lnTo>
                    <a:pt x="80" y="12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90" y="15"/>
                  </a:lnTo>
                  <a:lnTo>
                    <a:pt x="90" y="15"/>
                  </a:lnTo>
                  <a:lnTo>
                    <a:pt x="90" y="20"/>
                  </a:lnTo>
                  <a:lnTo>
                    <a:pt x="90" y="20"/>
                  </a:lnTo>
                  <a:lnTo>
                    <a:pt x="80" y="18"/>
                  </a:lnTo>
                  <a:lnTo>
                    <a:pt x="61" y="18"/>
                  </a:lnTo>
                  <a:lnTo>
                    <a:pt x="61" y="27"/>
                  </a:lnTo>
                  <a:lnTo>
                    <a:pt x="72" y="27"/>
                  </a:lnTo>
                  <a:lnTo>
                    <a:pt x="72" y="27"/>
                  </a:lnTo>
                  <a:lnTo>
                    <a:pt x="81" y="27"/>
                  </a:lnTo>
                  <a:lnTo>
                    <a:pt x="81" y="27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34"/>
                  </a:lnTo>
                  <a:lnTo>
                    <a:pt x="81" y="79"/>
                  </a:lnTo>
                  <a:lnTo>
                    <a:pt x="84" y="79"/>
                  </a:lnTo>
                  <a:lnTo>
                    <a:pt x="84" y="79"/>
                  </a:lnTo>
                  <a:lnTo>
                    <a:pt x="87" y="79"/>
                  </a:lnTo>
                  <a:lnTo>
                    <a:pt x="92" y="77"/>
                  </a:lnTo>
                  <a:lnTo>
                    <a:pt x="92" y="77"/>
                  </a:lnTo>
                  <a:lnTo>
                    <a:pt x="92" y="82"/>
                  </a:lnTo>
                  <a:lnTo>
                    <a:pt x="92" y="82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78" y="86"/>
                  </a:lnTo>
                  <a:lnTo>
                    <a:pt x="38" y="86"/>
                  </a:lnTo>
                  <a:lnTo>
                    <a:pt x="38" y="86"/>
                  </a:lnTo>
                  <a:lnTo>
                    <a:pt x="27" y="86"/>
                  </a:lnTo>
                  <a:lnTo>
                    <a:pt x="27" y="86"/>
                  </a:lnTo>
                  <a:lnTo>
                    <a:pt x="27" y="85"/>
                  </a:lnTo>
                  <a:lnTo>
                    <a:pt x="27" y="85"/>
                  </a:lnTo>
                  <a:lnTo>
                    <a:pt x="27" y="83"/>
                  </a:lnTo>
                  <a:lnTo>
                    <a:pt x="27" y="83"/>
                  </a:lnTo>
                  <a:lnTo>
                    <a:pt x="27" y="77"/>
                  </a:lnTo>
                  <a:lnTo>
                    <a:pt x="27" y="77"/>
                  </a:lnTo>
                  <a:close/>
                  <a:moveTo>
                    <a:pt x="44" y="40"/>
                  </a:moveTo>
                  <a:lnTo>
                    <a:pt x="72" y="40"/>
                  </a:lnTo>
                  <a:lnTo>
                    <a:pt x="72" y="34"/>
                  </a:lnTo>
                  <a:lnTo>
                    <a:pt x="44" y="34"/>
                  </a:lnTo>
                  <a:lnTo>
                    <a:pt x="44" y="40"/>
                  </a:lnTo>
                  <a:close/>
                  <a:moveTo>
                    <a:pt x="44" y="54"/>
                  </a:moveTo>
                  <a:lnTo>
                    <a:pt x="72" y="54"/>
                  </a:lnTo>
                  <a:lnTo>
                    <a:pt x="72" y="46"/>
                  </a:lnTo>
                  <a:lnTo>
                    <a:pt x="44" y="46"/>
                  </a:lnTo>
                  <a:lnTo>
                    <a:pt x="44" y="54"/>
                  </a:lnTo>
                  <a:close/>
                  <a:moveTo>
                    <a:pt x="44" y="66"/>
                  </a:moveTo>
                  <a:lnTo>
                    <a:pt x="72" y="66"/>
                  </a:lnTo>
                  <a:lnTo>
                    <a:pt x="72" y="60"/>
                  </a:lnTo>
                  <a:lnTo>
                    <a:pt x="44" y="60"/>
                  </a:lnTo>
                  <a:lnTo>
                    <a:pt x="44" y="66"/>
                  </a:lnTo>
                  <a:close/>
                  <a:moveTo>
                    <a:pt x="44" y="79"/>
                  </a:moveTo>
                  <a:lnTo>
                    <a:pt x="72" y="79"/>
                  </a:lnTo>
                  <a:lnTo>
                    <a:pt x="72" y="71"/>
                  </a:lnTo>
                  <a:lnTo>
                    <a:pt x="44" y="71"/>
                  </a:lnTo>
                  <a:lnTo>
                    <a:pt x="44" y="79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3" name="Freeform 10"/>
            <p:cNvSpPr>
              <a:spLocks noEditPoints="1"/>
            </p:cNvSpPr>
            <p:nvPr>
              <p:custDataLst>
                <p:tags r:id="rId16"/>
              </p:custDataLst>
            </p:nvPr>
          </p:nvSpPr>
          <p:spPr bwMode="auto">
            <a:xfrm>
              <a:off x="727076" y="5956300"/>
              <a:ext cx="139700" cy="139700"/>
            </a:xfrm>
            <a:custGeom>
              <a:avLst/>
              <a:gdLst/>
              <a:ahLst/>
              <a:cxnLst>
                <a:cxn ang="0">
                  <a:pos x="1" y="76"/>
                </a:cxn>
                <a:cxn ang="0">
                  <a:pos x="6" y="63"/>
                </a:cxn>
                <a:cxn ang="0">
                  <a:pos x="7" y="55"/>
                </a:cxn>
                <a:cxn ang="0">
                  <a:pos x="7" y="42"/>
                </a:cxn>
                <a:cxn ang="0">
                  <a:pos x="7" y="24"/>
                </a:cxn>
                <a:cxn ang="0">
                  <a:pos x="7" y="0"/>
                </a:cxn>
                <a:cxn ang="0">
                  <a:pos x="28" y="2"/>
                </a:cxn>
                <a:cxn ang="0">
                  <a:pos x="35" y="0"/>
                </a:cxn>
                <a:cxn ang="0">
                  <a:pos x="35" y="21"/>
                </a:cxn>
                <a:cxn ang="0">
                  <a:pos x="35" y="79"/>
                </a:cxn>
                <a:cxn ang="0">
                  <a:pos x="34" y="82"/>
                </a:cxn>
                <a:cxn ang="0">
                  <a:pos x="25" y="85"/>
                </a:cxn>
                <a:cxn ang="0">
                  <a:pos x="22" y="82"/>
                </a:cxn>
                <a:cxn ang="0">
                  <a:pos x="19" y="76"/>
                </a:cxn>
                <a:cxn ang="0">
                  <a:pos x="26" y="76"/>
                </a:cxn>
                <a:cxn ang="0">
                  <a:pos x="28" y="71"/>
                </a:cxn>
                <a:cxn ang="0">
                  <a:pos x="14" y="52"/>
                </a:cxn>
                <a:cxn ang="0">
                  <a:pos x="13" y="61"/>
                </a:cxn>
                <a:cxn ang="0">
                  <a:pos x="13" y="68"/>
                </a:cxn>
                <a:cxn ang="0">
                  <a:pos x="7" y="85"/>
                </a:cxn>
                <a:cxn ang="0">
                  <a:pos x="3" y="83"/>
                </a:cxn>
                <a:cxn ang="0">
                  <a:pos x="0" y="79"/>
                </a:cxn>
                <a:cxn ang="0">
                  <a:pos x="28" y="30"/>
                </a:cxn>
                <a:cxn ang="0">
                  <a:pos x="14" y="23"/>
                </a:cxn>
                <a:cxn ang="0">
                  <a:pos x="14" y="9"/>
                </a:cxn>
                <a:cxn ang="0">
                  <a:pos x="72" y="34"/>
                </a:cxn>
                <a:cxn ang="0">
                  <a:pos x="82" y="33"/>
                </a:cxn>
                <a:cxn ang="0">
                  <a:pos x="78" y="51"/>
                </a:cxn>
                <a:cxn ang="0">
                  <a:pos x="75" y="58"/>
                </a:cxn>
                <a:cxn ang="0">
                  <a:pos x="78" y="71"/>
                </a:cxn>
                <a:cxn ang="0">
                  <a:pos x="88" y="76"/>
                </a:cxn>
                <a:cxn ang="0">
                  <a:pos x="79" y="83"/>
                </a:cxn>
                <a:cxn ang="0">
                  <a:pos x="74" y="77"/>
                </a:cxn>
                <a:cxn ang="0">
                  <a:pos x="68" y="71"/>
                </a:cxn>
                <a:cxn ang="0">
                  <a:pos x="56" y="85"/>
                </a:cxn>
                <a:cxn ang="0">
                  <a:pos x="51" y="86"/>
                </a:cxn>
                <a:cxn ang="0">
                  <a:pos x="43" y="86"/>
                </a:cxn>
                <a:cxn ang="0">
                  <a:pos x="44" y="76"/>
                </a:cxn>
                <a:cxn ang="0">
                  <a:pos x="44" y="21"/>
                </a:cxn>
                <a:cxn ang="0">
                  <a:pos x="43" y="0"/>
                </a:cxn>
                <a:cxn ang="0">
                  <a:pos x="69" y="2"/>
                </a:cxn>
                <a:cxn ang="0">
                  <a:pos x="79" y="6"/>
                </a:cxn>
                <a:cxn ang="0">
                  <a:pos x="78" y="20"/>
                </a:cxn>
                <a:cxn ang="0">
                  <a:pos x="77" y="23"/>
                </a:cxn>
                <a:cxn ang="0">
                  <a:pos x="69" y="29"/>
                </a:cxn>
                <a:cxn ang="0">
                  <a:pos x="62" y="29"/>
                </a:cxn>
                <a:cxn ang="0">
                  <a:pos x="57" y="20"/>
                </a:cxn>
                <a:cxn ang="0">
                  <a:pos x="65" y="20"/>
                </a:cxn>
                <a:cxn ang="0">
                  <a:pos x="71" y="15"/>
                </a:cxn>
                <a:cxn ang="0">
                  <a:pos x="51" y="34"/>
                </a:cxn>
                <a:cxn ang="0">
                  <a:pos x="51" y="73"/>
                </a:cxn>
                <a:cxn ang="0">
                  <a:pos x="53" y="76"/>
                </a:cxn>
                <a:cxn ang="0">
                  <a:pos x="62" y="66"/>
                </a:cxn>
                <a:cxn ang="0">
                  <a:pos x="57" y="58"/>
                </a:cxn>
                <a:cxn ang="0">
                  <a:pos x="53" y="43"/>
                </a:cxn>
                <a:cxn ang="0">
                  <a:pos x="60" y="40"/>
                </a:cxn>
                <a:cxn ang="0">
                  <a:pos x="63" y="52"/>
                </a:cxn>
                <a:cxn ang="0">
                  <a:pos x="66" y="58"/>
                </a:cxn>
                <a:cxn ang="0">
                  <a:pos x="71" y="49"/>
                </a:cxn>
                <a:cxn ang="0">
                  <a:pos x="72" y="40"/>
                </a:cxn>
              </a:cxnLst>
              <a:rect l="0" t="0" r="r" b="b"/>
              <a:pathLst>
                <a:path w="88" h="88">
                  <a:moveTo>
                    <a:pt x="0" y="79"/>
                  </a:moveTo>
                  <a:lnTo>
                    <a:pt x="1" y="76"/>
                  </a:lnTo>
                  <a:lnTo>
                    <a:pt x="1" y="76"/>
                  </a:lnTo>
                  <a:lnTo>
                    <a:pt x="4" y="68"/>
                  </a:lnTo>
                  <a:lnTo>
                    <a:pt x="4" y="68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7" y="55"/>
                  </a:lnTo>
                  <a:lnTo>
                    <a:pt x="7" y="55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42"/>
                  </a:lnTo>
                  <a:lnTo>
                    <a:pt x="7" y="33"/>
                  </a:lnTo>
                  <a:lnTo>
                    <a:pt x="7" y="33"/>
                  </a:lnTo>
                  <a:lnTo>
                    <a:pt x="7" y="24"/>
                  </a:lnTo>
                  <a:lnTo>
                    <a:pt x="7" y="24"/>
                  </a:lnTo>
                  <a:lnTo>
                    <a:pt x="7" y="14"/>
                  </a:lnTo>
                  <a:lnTo>
                    <a:pt x="7" y="0"/>
                  </a:lnTo>
                  <a:lnTo>
                    <a:pt x="7" y="0"/>
                  </a:lnTo>
                  <a:lnTo>
                    <a:pt x="1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35" y="21"/>
                  </a:lnTo>
                  <a:lnTo>
                    <a:pt x="35" y="77"/>
                  </a:lnTo>
                  <a:lnTo>
                    <a:pt x="35" y="77"/>
                  </a:lnTo>
                  <a:lnTo>
                    <a:pt x="35" y="79"/>
                  </a:lnTo>
                  <a:lnTo>
                    <a:pt x="35" y="79"/>
                  </a:lnTo>
                  <a:lnTo>
                    <a:pt x="34" y="82"/>
                  </a:lnTo>
                  <a:lnTo>
                    <a:pt x="34" y="82"/>
                  </a:lnTo>
                  <a:lnTo>
                    <a:pt x="31" y="85"/>
                  </a:lnTo>
                  <a:lnTo>
                    <a:pt x="31" y="85"/>
                  </a:lnTo>
                  <a:lnTo>
                    <a:pt x="25" y="85"/>
                  </a:lnTo>
                  <a:lnTo>
                    <a:pt x="22" y="86"/>
                  </a:lnTo>
                  <a:lnTo>
                    <a:pt x="22" y="86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lnTo>
                    <a:pt x="25" y="76"/>
                  </a:lnTo>
                  <a:lnTo>
                    <a:pt x="26" y="76"/>
                  </a:lnTo>
                  <a:lnTo>
                    <a:pt x="28" y="74"/>
                  </a:lnTo>
                  <a:lnTo>
                    <a:pt x="28" y="74"/>
                  </a:lnTo>
                  <a:lnTo>
                    <a:pt x="28" y="71"/>
                  </a:lnTo>
                  <a:lnTo>
                    <a:pt x="28" y="52"/>
                  </a:lnTo>
                  <a:lnTo>
                    <a:pt x="14" y="52"/>
                  </a:lnTo>
                  <a:lnTo>
                    <a:pt x="14" y="52"/>
                  </a:lnTo>
                  <a:lnTo>
                    <a:pt x="14" y="57"/>
                  </a:lnTo>
                  <a:lnTo>
                    <a:pt x="14" y="57"/>
                  </a:lnTo>
                  <a:lnTo>
                    <a:pt x="13" y="61"/>
                  </a:lnTo>
                  <a:lnTo>
                    <a:pt x="13" y="61"/>
                  </a:lnTo>
                  <a:lnTo>
                    <a:pt x="13" y="68"/>
                  </a:lnTo>
                  <a:lnTo>
                    <a:pt x="13" y="68"/>
                  </a:lnTo>
                  <a:lnTo>
                    <a:pt x="10" y="77"/>
                  </a:lnTo>
                  <a:lnTo>
                    <a:pt x="10" y="77"/>
                  </a:lnTo>
                  <a:lnTo>
                    <a:pt x="7" y="85"/>
                  </a:lnTo>
                  <a:lnTo>
                    <a:pt x="6" y="88"/>
                  </a:lnTo>
                  <a:lnTo>
                    <a:pt x="6" y="88"/>
                  </a:lnTo>
                  <a:lnTo>
                    <a:pt x="3" y="83"/>
                  </a:lnTo>
                  <a:lnTo>
                    <a:pt x="3" y="83"/>
                  </a:lnTo>
                  <a:lnTo>
                    <a:pt x="0" y="79"/>
                  </a:lnTo>
                  <a:lnTo>
                    <a:pt x="0" y="79"/>
                  </a:lnTo>
                  <a:close/>
                  <a:moveTo>
                    <a:pt x="14" y="46"/>
                  </a:moveTo>
                  <a:lnTo>
                    <a:pt x="28" y="46"/>
                  </a:lnTo>
                  <a:lnTo>
                    <a:pt x="28" y="30"/>
                  </a:lnTo>
                  <a:lnTo>
                    <a:pt x="14" y="30"/>
                  </a:lnTo>
                  <a:lnTo>
                    <a:pt x="14" y="46"/>
                  </a:lnTo>
                  <a:close/>
                  <a:moveTo>
                    <a:pt x="14" y="23"/>
                  </a:moveTo>
                  <a:lnTo>
                    <a:pt x="28" y="23"/>
                  </a:lnTo>
                  <a:lnTo>
                    <a:pt x="28" y="9"/>
                  </a:lnTo>
                  <a:lnTo>
                    <a:pt x="14" y="9"/>
                  </a:lnTo>
                  <a:lnTo>
                    <a:pt x="14" y="23"/>
                  </a:lnTo>
                  <a:close/>
                  <a:moveTo>
                    <a:pt x="51" y="34"/>
                  </a:moveTo>
                  <a:lnTo>
                    <a:pt x="72" y="34"/>
                  </a:lnTo>
                  <a:lnTo>
                    <a:pt x="72" y="34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1" y="40"/>
                  </a:lnTo>
                  <a:lnTo>
                    <a:pt x="81" y="40"/>
                  </a:lnTo>
                  <a:lnTo>
                    <a:pt x="78" y="51"/>
                  </a:lnTo>
                  <a:lnTo>
                    <a:pt x="78" y="51"/>
                  </a:lnTo>
                  <a:lnTo>
                    <a:pt x="75" y="58"/>
                  </a:lnTo>
                  <a:lnTo>
                    <a:pt x="75" y="58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8" y="71"/>
                  </a:lnTo>
                  <a:lnTo>
                    <a:pt x="85" y="74"/>
                  </a:lnTo>
                  <a:lnTo>
                    <a:pt x="88" y="76"/>
                  </a:lnTo>
                  <a:lnTo>
                    <a:pt x="88" y="76"/>
                  </a:lnTo>
                  <a:lnTo>
                    <a:pt x="85" y="80"/>
                  </a:lnTo>
                  <a:lnTo>
                    <a:pt x="82" y="85"/>
                  </a:lnTo>
                  <a:lnTo>
                    <a:pt x="79" y="83"/>
                  </a:lnTo>
                  <a:lnTo>
                    <a:pt x="77" y="80"/>
                  </a:lnTo>
                  <a:lnTo>
                    <a:pt x="77" y="80"/>
                  </a:lnTo>
                  <a:lnTo>
                    <a:pt x="74" y="77"/>
                  </a:lnTo>
                  <a:lnTo>
                    <a:pt x="74" y="77"/>
                  </a:lnTo>
                  <a:lnTo>
                    <a:pt x="68" y="71"/>
                  </a:lnTo>
                  <a:lnTo>
                    <a:pt x="68" y="71"/>
                  </a:lnTo>
                  <a:lnTo>
                    <a:pt x="59" y="83"/>
                  </a:lnTo>
                  <a:lnTo>
                    <a:pt x="56" y="85"/>
                  </a:lnTo>
                  <a:lnTo>
                    <a:pt x="56" y="85"/>
                  </a:lnTo>
                  <a:lnTo>
                    <a:pt x="51" y="79"/>
                  </a:lnTo>
                  <a:lnTo>
                    <a:pt x="51" y="86"/>
                  </a:lnTo>
                  <a:lnTo>
                    <a:pt x="51" y="86"/>
                  </a:lnTo>
                  <a:lnTo>
                    <a:pt x="47" y="86"/>
                  </a:lnTo>
                  <a:lnTo>
                    <a:pt x="47" y="86"/>
                  </a:lnTo>
                  <a:lnTo>
                    <a:pt x="43" y="86"/>
                  </a:lnTo>
                  <a:lnTo>
                    <a:pt x="43" y="86"/>
                  </a:lnTo>
                  <a:lnTo>
                    <a:pt x="44" y="76"/>
                  </a:lnTo>
                  <a:lnTo>
                    <a:pt x="44" y="76"/>
                  </a:lnTo>
                  <a:lnTo>
                    <a:pt x="44" y="68"/>
                  </a:lnTo>
                  <a:lnTo>
                    <a:pt x="44" y="21"/>
                  </a:lnTo>
                  <a:lnTo>
                    <a:pt x="44" y="21"/>
                  </a:lnTo>
                  <a:lnTo>
                    <a:pt x="44" y="1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54" y="2"/>
                  </a:lnTo>
                  <a:lnTo>
                    <a:pt x="69" y="2"/>
                  </a:lnTo>
                  <a:lnTo>
                    <a:pt x="69" y="2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6"/>
                  </a:lnTo>
                  <a:lnTo>
                    <a:pt x="79" y="6"/>
                  </a:lnTo>
                  <a:lnTo>
                    <a:pt x="78" y="9"/>
                  </a:lnTo>
                  <a:lnTo>
                    <a:pt x="78" y="20"/>
                  </a:lnTo>
                  <a:lnTo>
                    <a:pt x="78" y="20"/>
                  </a:lnTo>
                  <a:lnTo>
                    <a:pt x="77" y="23"/>
                  </a:lnTo>
                  <a:lnTo>
                    <a:pt x="77" y="23"/>
                  </a:lnTo>
                  <a:lnTo>
                    <a:pt x="75" y="26"/>
                  </a:lnTo>
                  <a:lnTo>
                    <a:pt x="75" y="26"/>
                  </a:lnTo>
                  <a:lnTo>
                    <a:pt x="69" y="29"/>
                  </a:lnTo>
                  <a:lnTo>
                    <a:pt x="69" y="29"/>
                  </a:lnTo>
                  <a:lnTo>
                    <a:pt x="62" y="29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57" y="20"/>
                  </a:lnTo>
                  <a:lnTo>
                    <a:pt x="57" y="20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9" y="20"/>
                  </a:lnTo>
                  <a:lnTo>
                    <a:pt x="69" y="20"/>
                  </a:lnTo>
                  <a:lnTo>
                    <a:pt x="71" y="15"/>
                  </a:lnTo>
                  <a:lnTo>
                    <a:pt x="71" y="9"/>
                  </a:lnTo>
                  <a:lnTo>
                    <a:pt x="51" y="9"/>
                  </a:lnTo>
                  <a:lnTo>
                    <a:pt x="51" y="34"/>
                  </a:lnTo>
                  <a:close/>
                  <a:moveTo>
                    <a:pt x="51" y="40"/>
                  </a:moveTo>
                  <a:lnTo>
                    <a:pt x="51" y="68"/>
                  </a:lnTo>
                  <a:lnTo>
                    <a:pt x="51" y="73"/>
                  </a:lnTo>
                  <a:lnTo>
                    <a:pt x="51" y="77"/>
                  </a:lnTo>
                  <a:lnTo>
                    <a:pt x="53" y="76"/>
                  </a:lnTo>
                  <a:lnTo>
                    <a:pt x="53" y="76"/>
                  </a:lnTo>
                  <a:lnTo>
                    <a:pt x="57" y="71"/>
                  </a:lnTo>
                  <a:lnTo>
                    <a:pt x="57" y="71"/>
                  </a:lnTo>
                  <a:lnTo>
                    <a:pt x="62" y="66"/>
                  </a:lnTo>
                  <a:lnTo>
                    <a:pt x="62" y="66"/>
                  </a:lnTo>
                  <a:lnTo>
                    <a:pt x="57" y="58"/>
                  </a:lnTo>
                  <a:lnTo>
                    <a:pt x="57" y="58"/>
                  </a:lnTo>
                  <a:lnTo>
                    <a:pt x="54" y="51"/>
                  </a:lnTo>
                  <a:lnTo>
                    <a:pt x="53" y="43"/>
                  </a:lnTo>
                  <a:lnTo>
                    <a:pt x="53" y="43"/>
                  </a:lnTo>
                  <a:lnTo>
                    <a:pt x="53" y="40"/>
                  </a:lnTo>
                  <a:lnTo>
                    <a:pt x="51" y="40"/>
                  </a:lnTo>
                  <a:close/>
                  <a:moveTo>
                    <a:pt x="60" y="40"/>
                  </a:moveTo>
                  <a:lnTo>
                    <a:pt x="60" y="40"/>
                  </a:lnTo>
                  <a:lnTo>
                    <a:pt x="60" y="43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8" y="55"/>
                  </a:lnTo>
                  <a:lnTo>
                    <a:pt x="68" y="55"/>
                  </a:lnTo>
                  <a:lnTo>
                    <a:pt x="71" y="49"/>
                  </a:lnTo>
                  <a:lnTo>
                    <a:pt x="71" y="49"/>
                  </a:lnTo>
                  <a:lnTo>
                    <a:pt x="72" y="42"/>
                  </a:lnTo>
                  <a:lnTo>
                    <a:pt x="72" y="40"/>
                  </a:lnTo>
                  <a:lnTo>
                    <a:pt x="60" y="40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4" name="Freeform 12"/>
            <p:cNvSpPr>
              <a:spLocks noEditPoints="1"/>
            </p:cNvSpPr>
            <p:nvPr>
              <p:custDataLst>
                <p:tags r:id="rId17"/>
              </p:custDataLst>
            </p:nvPr>
          </p:nvSpPr>
          <p:spPr bwMode="auto">
            <a:xfrm>
              <a:off x="127001" y="6142038"/>
              <a:ext cx="136525" cy="141288"/>
            </a:xfrm>
            <a:custGeom>
              <a:avLst/>
              <a:gdLst/>
              <a:ahLst/>
              <a:cxnLst>
                <a:cxn ang="0">
                  <a:pos x="18" y="58"/>
                </a:cxn>
                <a:cxn ang="0">
                  <a:pos x="3" y="58"/>
                </a:cxn>
                <a:cxn ang="0">
                  <a:pos x="3" y="55"/>
                </a:cxn>
                <a:cxn ang="0">
                  <a:pos x="3" y="51"/>
                </a:cxn>
                <a:cxn ang="0">
                  <a:pos x="18" y="51"/>
                </a:cxn>
                <a:cxn ang="0">
                  <a:pos x="8" y="42"/>
                </a:cxn>
                <a:cxn ang="0">
                  <a:pos x="3" y="39"/>
                </a:cxn>
                <a:cxn ang="0">
                  <a:pos x="5" y="33"/>
                </a:cxn>
                <a:cxn ang="0">
                  <a:pos x="14" y="24"/>
                </a:cxn>
                <a:cxn ang="0">
                  <a:pos x="14" y="15"/>
                </a:cxn>
                <a:cxn ang="0">
                  <a:pos x="2" y="15"/>
                </a:cxn>
                <a:cxn ang="0">
                  <a:pos x="2" y="11"/>
                </a:cxn>
                <a:cxn ang="0">
                  <a:pos x="2" y="6"/>
                </a:cxn>
                <a:cxn ang="0">
                  <a:pos x="32" y="8"/>
                </a:cxn>
                <a:cxn ang="0">
                  <a:pos x="43" y="9"/>
                </a:cxn>
                <a:cxn ang="0">
                  <a:pos x="43" y="12"/>
                </a:cxn>
                <a:cxn ang="0">
                  <a:pos x="32" y="15"/>
                </a:cxn>
                <a:cxn ang="0">
                  <a:pos x="26" y="18"/>
                </a:cxn>
                <a:cxn ang="0">
                  <a:pos x="14" y="33"/>
                </a:cxn>
                <a:cxn ang="0">
                  <a:pos x="30" y="28"/>
                </a:cxn>
                <a:cxn ang="0">
                  <a:pos x="33" y="22"/>
                </a:cxn>
                <a:cxn ang="0">
                  <a:pos x="51" y="21"/>
                </a:cxn>
                <a:cxn ang="0">
                  <a:pos x="55" y="0"/>
                </a:cxn>
                <a:cxn ang="0">
                  <a:pos x="63" y="8"/>
                </a:cxn>
                <a:cxn ang="0">
                  <a:pos x="77" y="19"/>
                </a:cxn>
                <a:cxn ang="0">
                  <a:pos x="86" y="22"/>
                </a:cxn>
                <a:cxn ang="0">
                  <a:pos x="85" y="24"/>
                </a:cxn>
                <a:cxn ang="0">
                  <a:pos x="77" y="27"/>
                </a:cxn>
                <a:cxn ang="0">
                  <a:pos x="74" y="40"/>
                </a:cxn>
                <a:cxn ang="0">
                  <a:pos x="71" y="54"/>
                </a:cxn>
                <a:cxn ang="0">
                  <a:pos x="67" y="68"/>
                </a:cxn>
                <a:cxn ang="0">
                  <a:pos x="85" y="79"/>
                </a:cxn>
                <a:cxn ang="0">
                  <a:pos x="77" y="86"/>
                </a:cxn>
                <a:cxn ang="0">
                  <a:pos x="61" y="74"/>
                </a:cxn>
                <a:cxn ang="0">
                  <a:pos x="54" y="80"/>
                </a:cxn>
                <a:cxn ang="0">
                  <a:pos x="36" y="86"/>
                </a:cxn>
                <a:cxn ang="0">
                  <a:pos x="32" y="82"/>
                </a:cxn>
                <a:cxn ang="0">
                  <a:pos x="46" y="76"/>
                </a:cxn>
                <a:cxn ang="0">
                  <a:pos x="54" y="62"/>
                </a:cxn>
                <a:cxn ang="0">
                  <a:pos x="48" y="43"/>
                </a:cxn>
                <a:cxn ang="0">
                  <a:pos x="39" y="45"/>
                </a:cxn>
                <a:cxn ang="0">
                  <a:pos x="37" y="42"/>
                </a:cxn>
                <a:cxn ang="0">
                  <a:pos x="26" y="51"/>
                </a:cxn>
                <a:cxn ang="0">
                  <a:pos x="40" y="51"/>
                </a:cxn>
                <a:cxn ang="0">
                  <a:pos x="40" y="54"/>
                </a:cxn>
                <a:cxn ang="0">
                  <a:pos x="40" y="58"/>
                </a:cxn>
                <a:cxn ang="0">
                  <a:pos x="26" y="58"/>
                </a:cxn>
                <a:cxn ang="0">
                  <a:pos x="32" y="68"/>
                </a:cxn>
                <a:cxn ang="0">
                  <a:pos x="42" y="70"/>
                </a:cxn>
                <a:cxn ang="0">
                  <a:pos x="33" y="74"/>
                </a:cxn>
                <a:cxn ang="0">
                  <a:pos x="11" y="79"/>
                </a:cxn>
                <a:cxn ang="0">
                  <a:pos x="2" y="76"/>
                </a:cxn>
                <a:cxn ang="0">
                  <a:pos x="15" y="70"/>
                </a:cxn>
                <a:cxn ang="0">
                  <a:pos x="51" y="39"/>
                </a:cxn>
                <a:cxn ang="0">
                  <a:pos x="60" y="54"/>
                </a:cxn>
                <a:cxn ang="0">
                  <a:pos x="64" y="54"/>
                </a:cxn>
                <a:cxn ang="0">
                  <a:pos x="67" y="43"/>
                </a:cxn>
                <a:cxn ang="0">
                  <a:pos x="57" y="27"/>
                </a:cxn>
              </a:cxnLst>
              <a:rect l="0" t="0" r="r" b="b"/>
              <a:pathLst>
                <a:path w="86" h="89">
                  <a:moveTo>
                    <a:pt x="15" y="70"/>
                  </a:moveTo>
                  <a:lnTo>
                    <a:pt x="18" y="70"/>
                  </a:lnTo>
                  <a:lnTo>
                    <a:pt x="18" y="58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3" y="58"/>
                  </a:lnTo>
                  <a:lnTo>
                    <a:pt x="3" y="58"/>
                  </a:lnTo>
                  <a:lnTo>
                    <a:pt x="3" y="55"/>
                  </a:lnTo>
                  <a:lnTo>
                    <a:pt x="3" y="55"/>
                  </a:lnTo>
                  <a:lnTo>
                    <a:pt x="3" y="54"/>
                  </a:lnTo>
                  <a:lnTo>
                    <a:pt x="3" y="54"/>
                  </a:lnTo>
                  <a:lnTo>
                    <a:pt x="3" y="51"/>
                  </a:lnTo>
                  <a:lnTo>
                    <a:pt x="3" y="51"/>
                  </a:lnTo>
                  <a:lnTo>
                    <a:pt x="14" y="51"/>
                  </a:lnTo>
                  <a:lnTo>
                    <a:pt x="18" y="51"/>
                  </a:lnTo>
                  <a:lnTo>
                    <a:pt x="18" y="40"/>
                  </a:lnTo>
                  <a:lnTo>
                    <a:pt x="18" y="40"/>
                  </a:lnTo>
                  <a:lnTo>
                    <a:pt x="8" y="42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3" y="39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5" y="33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8" y="15"/>
                  </a:lnTo>
                  <a:lnTo>
                    <a:pt x="14" y="15"/>
                  </a:lnTo>
                  <a:lnTo>
                    <a:pt x="14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6"/>
                  </a:lnTo>
                  <a:lnTo>
                    <a:pt x="2" y="6"/>
                  </a:lnTo>
                  <a:lnTo>
                    <a:pt x="14" y="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3" y="11"/>
                  </a:lnTo>
                  <a:lnTo>
                    <a:pt x="43" y="12"/>
                  </a:lnTo>
                  <a:lnTo>
                    <a:pt x="43" y="15"/>
                  </a:lnTo>
                  <a:lnTo>
                    <a:pt x="43" y="15"/>
                  </a:lnTo>
                  <a:lnTo>
                    <a:pt x="32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26" y="18"/>
                  </a:lnTo>
                  <a:lnTo>
                    <a:pt x="21" y="22"/>
                  </a:lnTo>
                  <a:lnTo>
                    <a:pt x="21" y="22"/>
                  </a:lnTo>
                  <a:lnTo>
                    <a:pt x="14" y="33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30" y="28"/>
                  </a:lnTo>
                  <a:lnTo>
                    <a:pt x="27" y="25"/>
                  </a:lnTo>
                  <a:lnTo>
                    <a:pt x="27" y="25"/>
                  </a:lnTo>
                  <a:lnTo>
                    <a:pt x="33" y="22"/>
                  </a:lnTo>
                  <a:lnTo>
                    <a:pt x="43" y="36"/>
                  </a:lnTo>
                  <a:lnTo>
                    <a:pt x="43" y="36"/>
                  </a:lnTo>
                  <a:lnTo>
                    <a:pt x="51" y="21"/>
                  </a:lnTo>
                  <a:lnTo>
                    <a:pt x="54" y="8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64" y="5"/>
                  </a:lnTo>
                  <a:lnTo>
                    <a:pt x="63" y="8"/>
                  </a:lnTo>
                  <a:lnTo>
                    <a:pt x="63" y="8"/>
                  </a:lnTo>
                  <a:lnTo>
                    <a:pt x="60" y="19"/>
                  </a:lnTo>
                  <a:lnTo>
                    <a:pt x="77" y="19"/>
                  </a:lnTo>
                  <a:lnTo>
                    <a:pt x="77" y="19"/>
                  </a:lnTo>
                  <a:lnTo>
                    <a:pt x="86" y="19"/>
                  </a:lnTo>
                  <a:lnTo>
                    <a:pt x="86" y="19"/>
                  </a:lnTo>
                  <a:lnTo>
                    <a:pt x="86" y="22"/>
                  </a:lnTo>
                  <a:lnTo>
                    <a:pt x="86" y="22"/>
                  </a:lnTo>
                  <a:lnTo>
                    <a:pt x="85" y="24"/>
                  </a:lnTo>
                  <a:lnTo>
                    <a:pt x="85" y="24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77" y="27"/>
                  </a:lnTo>
                  <a:lnTo>
                    <a:pt x="76" y="27"/>
                  </a:lnTo>
                  <a:lnTo>
                    <a:pt x="76" y="27"/>
                  </a:lnTo>
                  <a:lnTo>
                    <a:pt x="74" y="40"/>
                  </a:lnTo>
                  <a:lnTo>
                    <a:pt x="74" y="40"/>
                  </a:lnTo>
                  <a:lnTo>
                    <a:pt x="71" y="54"/>
                  </a:lnTo>
                  <a:lnTo>
                    <a:pt x="71" y="54"/>
                  </a:lnTo>
                  <a:lnTo>
                    <a:pt x="69" y="62"/>
                  </a:lnTo>
                  <a:lnTo>
                    <a:pt x="67" y="68"/>
                  </a:lnTo>
                  <a:lnTo>
                    <a:pt x="67" y="68"/>
                  </a:lnTo>
                  <a:lnTo>
                    <a:pt x="74" y="74"/>
                  </a:lnTo>
                  <a:lnTo>
                    <a:pt x="85" y="79"/>
                  </a:lnTo>
                  <a:lnTo>
                    <a:pt x="85" y="79"/>
                  </a:lnTo>
                  <a:lnTo>
                    <a:pt x="82" y="82"/>
                  </a:lnTo>
                  <a:lnTo>
                    <a:pt x="82" y="82"/>
                  </a:lnTo>
                  <a:lnTo>
                    <a:pt x="77" y="86"/>
                  </a:lnTo>
                  <a:lnTo>
                    <a:pt x="77" y="86"/>
                  </a:lnTo>
                  <a:lnTo>
                    <a:pt x="69" y="80"/>
                  </a:lnTo>
                  <a:lnTo>
                    <a:pt x="61" y="74"/>
                  </a:lnTo>
                  <a:lnTo>
                    <a:pt x="61" y="74"/>
                  </a:lnTo>
                  <a:lnTo>
                    <a:pt x="54" y="80"/>
                  </a:lnTo>
                  <a:lnTo>
                    <a:pt x="54" y="80"/>
                  </a:lnTo>
                  <a:lnTo>
                    <a:pt x="39" y="89"/>
                  </a:lnTo>
                  <a:lnTo>
                    <a:pt x="39" y="89"/>
                  </a:lnTo>
                  <a:lnTo>
                    <a:pt x="36" y="86"/>
                  </a:lnTo>
                  <a:lnTo>
                    <a:pt x="36" y="86"/>
                  </a:lnTo>
                  <a:lnTo>
                    <a:pt x="32" y="82"/>
                  </a:lnTo>
                  <a:lnTo>
                    <a:pt x="32" y="82"/>
                  </a:lnTo>
                  <a:lnTo>
                    <a:pt x="40" y="79"/>
                  </a:lnTo>
                  <a:lnTo>
                    <a:pt x="46" y="76"/>
                  </a:lnTo>
                  <a:lnTo>
                    <a:pt x="46" y="76"/>
                  </a:lnTo>
                  <a:lnTo>
                    <a:pt x="57" y="68"/>
                  </a:lnTo>
                  <a:lnTo>
                    <a:pt x="57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1" y="51"/>
                  </a:lnTo>
                  <a:lnTo>
                    <a:pt x="48" y="43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39" y="45"/>
                  </a:lnTo>
                  <a:lnTo>
                    <a:pt x="42" y="39"/>
                  </a:lnTo>
                  <a:lnTo>
                    <a:pt x="42" y="39"/>
                  </a:lnTo>
                  <a:lnTo>
                    <a:pt x="37" y="42"/>
                  </a:lnTo>
                  <a:lnTo>
                    <a:pt x="36" y="39"/>
                  </a:lnTo>
                  <a:lnTo>
                    <a:pt x="26" y="39"/>
                  </a:lnTo>
                  <a:lnTo>
                    <a:pt x="26" y="51"/>
                  </a:lnTo>
                  <a:lnTo>
                    <a:pt x="32" y="51"/>
                  </a:lnTo>
                  <a:lnTo>
                    <a:pt x="32" y="51"/>
                  </a:lnTo>
                  <a:lnTo>
                    <a:pt x="40" y="51"/>
                  </a:lnTo>
                  <a:lnTo>
                    <a:pt x="40" y="51"/>
                  </a:lnTo>
                  <a:lnTo>
                    <a:pt x="40" y="54"/>
                  </a:lnTo>
                  <a:lnTo>
                    <a:pt x="40" y="54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40" y="58"/>
                  </a:lnTo>
                  <a:lnTo>
                    <a:pt x="40" y="58"/>
                  </a:lnTo>
                  <a:lnTo>
                    <a:pt x="32" y="58"/>
                  </a:lnTo>
                  <a:lnTo>
                    <a:pt x="26" y="58"/>
                  </a:lnTo>
                  <a:lnTo>
                    <a:pt x="26" y="68"/>
                  </a:lnTo>
                  <a:lnTo>
                    <a:pt x="32" y="68"/>
                  </a:lnTo>
                  <a:lnTo>
                    <a:pt x="32" y="68"/>
                  </a:lnTo>
                  <a:lnTo>
                    <a:pt x="43" y="65"/>
                  </a:lnTo>
                  <a:lnTo>
                    <a:pt x="43" y="65"/>
                  </a:lnTo>
                  <a:lnTo>
                    <a:pt x="42" y="70"/>
                  </a:lnTo>
                  <a:lnTo>
                    <a:pt x="42" y="74"/>
                  </a:lnTo>
                  <a:lnTo>
                    <a:pt x="33" y="74"/>
                  </a:lnTo>
                  <a:lnTo>
                    <a:pt x="33" y="74"/>
                  </a:lnTo>
                  <a:lnTo>
                    <a:pt x="23" y="76"/>
                  </a:lnTo>
                  <a:lnTo>
                    <a:pt x="23" y="76"/>
                  </a:lnTo>
                  <a:lnTo>
                    <a:pt x="11" y="79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2" y="7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5" y="70"/>
                  </a:lnTo>
                  <a:lnTo>
                    <a:pt x="15" y="70"/>
                  </a:lnTo>
                  <a:close/>
                  <a:moveTo>
                    <a:pt x="51" y="39"/>
                  </a:moveTo>
                  <a:lnTo>
                    <a:pt x="51" y="39"/>
                  </a:lnTo>
                  <a:lnTo>
                    <a:pt x="57" y="39"/>
                  </a:lnTo>
                  <a:lnTo>
                    <a:pt x="57" y="39"/>
                  </a:lnTo>
                  <a:lnTo>
                    <a:pt x="60" y="54"/>
                  </a:lnTo>
                  <a:lnTo>
                    <a:pt x="61" y="61"/>
                  </a:lnTo>
                  <a:lnTo>
                    <a:pt x="61" y="61"/>
                  </a:lnTo>
                  <a:lnTo>
                    <a:pt x="64" y="54"/>
                  </a:lnTo>
                  <a:lnTo>
                    <a:pt x="64" y="54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69" y="31"/>
                  </a:lnTo>
                  <a:lnTo>
                    <a:pt x="69" y="27"/>
                  </a:lnTo>
                  <a:lnTo>
                    <a:pt x="57" y="27"/>
                  </a:lnTo>
                  <a:lnTo>
                    <a:pt x="51" y="39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5" name="Freeform 13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277813" y="6142038"/>
              <a:ext cx="127000" cy="139700"/>
            </a:xfrm>
            <a:custGeom>
              <a:avLst/>
              <a:gdLst/>
              <a:ahLst/>
              <a:cxnLst>
                <a:cxn ang="0">
                  <a:pos x="2" y="77"/>
                </a:cxn>
                <a:cxn ang="0">
                  <a:pos x="10" y="74"/>
                </a:cxn>
                <a:cxn ang="0">
                  <a:pos x="22" y="65"/>
                </a:cxn>
                <a:cxn ang="0">
                  <a:pos x="28" y="61"/>
                </a:cxn>
                <a:cxn ang="0">
                  <a:pos x="31" y="54"/>
                </a:cxn>
                <a:cxn ang="0">
                  <a:pos x="36" y="40"/>
                </a:cxn>
                <a:cxn ang="0">
                  <a:pos x="21" y="28"/>
                </a:cxn>
                <a:cxn ang="0">
                  <a:pos x="6" y="30"/>
                </a:cxn>
                <a:cxn ang="0">
                  <a:pos x="6" y="27"/>
                </a:cxn>
                <a:cxn ang="0">
                  <a:pos x="6" y="24"/>
                </a:cxn>
                <a:cxn ang="0">
                  <a:pos x="6" y="19"/>
                </a:cxn>
                <a:cxn ang="0">
                  <a:pos x="21" y="21"/>
                </a:cxn>
                <a:cxn ang="0">
                  <a:pos x="37" y="21"/>
                </a:cxn>
                <a:cxn ang="0">
                  <a:pos x="37" y="17"/>
                </a:cxn>
                <a:cxn ang="0">
                  <a:pos x="37" y="12"/>
                </a:cxn>
                <a:cxn ang="0">
                  <a:pos x="37" y="0"/>
                </a:cxn>
                <a:cxn ang="0">
                  <a:pos x="47" y="2"/>
                </a:cxn>
                <a:cxn ang="0">
                  <a:pos x="47" y="9"/>
                </a:cxn>
                <a:cxn ang="0">
                  <a:pos x="68" y="21"/>
                </a:cxn>
                <a:cxn ang="0">
                  <a:pos x="80" y="19"/>
                </a:cxn>
                <a:cxn ang="0">
                  <a:pos x="79" y="27"/>
                </a:cxn>
                <a:cxn ang="0">
                  <a:pos x="74" y="70"/>
                </a:cxn>
                <a:cxn ang="0">
                  <a:pos x="74" y="74"/>
                </a:cxn>
                <a:cxn ang="0">
                  <a:pos x="73" y="79"/>
                </a:cxn>
                <a:cxn ang="0">
                  <a:pos x="71" y="82"/>
                </a:cxn>
                <a:cxn ang="0">
                  <a:pos x="65" y="85"/>
                </a:cxn>
                <a:cxn ang="0">
                  <a:pos x="56" y="86"/>
                </a:cxn>
                <a:cxn ang="0">
                  <a:pos x="55" y="80"/>
                </a:cxn>
                <a:cxn ang="0">
                  <a:pos x="50" y="74"/>
                </a:cxn>
                <a:cxn ang="0">
                  <a:pos x="59" y="74"/>
                </a:cxn>
                <a:cxn ang="0">
                  <a:pos x="64" y="74"/>
                </a:cxn>
                <a:cxn ang="0">
                  <a:pos x="65" y="70"/>
                </a:cxn>
                <a:cxn ang="0">
                  <a:pos x="67" y="65"/>
                </a:cxn>
                <a:cxn ang="0">
                  <a:pos x="46" y="28"/>
                </a:cxn>
                <a:cxn ang="0">
                  <a:pos x="43" y="45"/>
                </a:cxn>
                <a:cxn ang="0">
                  <a:pos x="42" y="52"/>
                </a:cxn>
                <a:cxn ang="0">
                  <a:pos x="37" y="62"/>
                </a:cxn>
                <a:cxn ang="0">
                  <a:pos x="33" y="68"/>
                </a:cxn>
                <a:cxn ang="0">
                  <a:pos x="27" y="74"/>
                </a:cxn>
                <a:cxn ang="0">
                  <a:pos x="9" y="88"/>
                </a:cxn>
                <a:cxn ang="0">
                  <a:pos x="6" y="82"/>
                </a:cxn>
                <a:cxn ang="0">
                  <a:pos x="0" y="77"/>
                </a:cxn>
              </a:cxnLst>
              <a:rect l="0" t="0" r="r" b="b"/>
              <a:pathLst>
                <a:path w="80" h="88">
                  <a:moveTo>
                    <a:pt x="0" y="77"/>
                  </a:moveTo>
                  <a:lnTo>
                    <a:pt x="2" y="77"/>
                  </a:lnTo>
                  <a:lnTo>
                    <a:pt x="2" y="77"/>
                  </a:lnTo>
                  <a:lnTo>
                    <a:pt x="10" y="74"/>
                  </a:lnTo>
                  <a:lnTo>
                    <a:pt x="10" y="74"/>
                  </a:lnTo>
                  <a:lnTo>
                    <a:pt x="22" y="65"/>
                  </a:lnTo>
                  <a:lnTo>
                    <a:pt x="22" y="65"/>
                  </a:lnTo>
                  <a:lnTo>
                    <a:pt x="28" y="61"/>
                  </a:lnTo>
                  <a:lnTo>
                    <a:pt x="31" y="54"/>
                  </a:lnTo>
                  <a:lnTo>
                    <a:pt x="31" y="54"/>
                  </a:lnTo>
                  <a:lnTo>
                    <a:pt x="36" y="40"/>
                  </a:lnTo>
                  <a:lnTo>
                    <a:pt x="36" y="40"/>
                  </a:lnTo>
                  <a:lnTo>
                    <a:pt x="37" y="28"/>
                  </a:lnTo>
                  <a:lnTo>
                    <a:pt x="21" y="28"/>
                  </a:lnTo>
                  <a:lnTo>
                    <a:pt x="21" y="28"/>
                  </a:lnTo>
                  <a:lnTo>
                    <a:pt x="6" y="30"/>
                  </a:lnTo>
                  <a:lnTo>
                    <a:pt x="6" y="30"/>
                  </a:lnTo>
                  <a:lnTo>
                    <a:pt x="6" y="27"/>
                  </a:lnTo>
                  <a:lnTo>
                    <a:pt x="6" y="27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19"/>
                  </a:lnTo>
                  <a:lnTo>
                    <a:pt x="6" y="19"/>
                  </a:lnTo>
                  <a:lnTo>
                    <a:pt x="21" y="21"/>
                  </a:lnTo>
                  <a:lnTo>
                    <a:pt x="37" y="21"/>
                  </a:lnTo>
                  <a:lnTo>
                    <a:pt x="37" y="21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7" y="8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7" y="2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46" y="21"/>
                  </a:lnTo>
                  <a:lnTo>
                    <a:pt x="68" y="21"/>
                  </a:lnTo>
                  <a:lnTo>
                    <a:pt x="74" y="21"/>
                  </a:lnTo>
                  <a:lnTo>
                    <a:pt x="80" y="19"/>
                  </a:lnTo>
                  <a:lnTo>
                    <a:pt x="80" y="19"/>
                  </a:lnTo>
                  <a:lnTo>
                    <a:pt x="79" y="27"/>
                  </a:lnTo>
                  <a:lnTo>
                    <a:pt x="79" y="34"/>
                  </a:lnTo>
                  <a:lnTo>
                    <a:pt x="74" y="70"/>
                  </a:lnTo>
                  <a:lnTo>
                    <a:pt x="74" y="70"/>
                  </a:lnTo>
                  <a:lnTo>
                    <a:pt x="74" y="74"/>
                  </a:lnTo>
                  <a:lnTo>
                    <a:pt x="74" y="74"/>
                  </a:lnTo>
                  <a:lnTo>
                    <a:pt x="73" y="79"/>
                  </a:lnTo>
                  <a:lnTo>
                    <a:pt x="73" y="79"/>
                  </a:lnTo>
                  <a:lnTo>
                    <a:pt x="71" y="82"/>
                  </a:lnTo>
                  <a:lnTo>
                    <a:pt x="71" y="82"/>
                  </a:lnTo>
                  <a:lnTo>
                    <a:pt x="65" y="85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5" y="80"/>
                  </a:lnTo>
                  <a:lnTo>
                    <a:pt x="55" y="80"/>
                  </a:lnTo>
                  <a:lnTo>
                    <a:pt x="50" y="74"/>
                  </a:lnTo>
                  <a:lnTo>
                    <a:pt x="50" y="74"/>
                  </a:lnTo>
                  <a:lnTo>
                    <a:pt x="59" y="74"/>
                  </a:lnTo>
                  <a:lnTo>
                    <a:pt x="59" y="74"/>
                  </a:lnTo>
                  <a:lnTo>
                    <a:pt x="62" y="74"/>
                  </a:lnTo>
                  <a:lnTo>
                    <a:pt x="64" y="74"/>
                  </a:lnTo>
                  <a:lnTo>
                    <a:pt x="64" y="74"/>
                  </a:lnTo>
                  <a:lnTo>
                    <a:pt x="65" y="70"/>
                  </a:lnTo>
                  <a:lnTo>
                    <a:pt x="65" y="70"/>
                  </a:lnTo>
                  <a:lnTo>
                    <a:pt x="67" y="65"/>
                  </a:lnTo>
                  <a:lnTo>
                    <a:pt x="70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3" y="45"/>
                  </a:lnTo>
                  <a:lnTo>
                    <a:pt x="43" y="45"/>
                  </a:lnTo>
                  <a:lnTo>
                    <a:pt x="42" y="52"/>
                  </a:lnTo>
                  <a:lnTo>
                    <a:pt x="42" y="52"/>
                  </a:lnTo>
                  <a:lnTo>
                    <a:pt x="37" y="62"/>
                  </a:lnTo>
                  <a:lnTo>
                    <a:pt x="37" y="62"/>
                  </a:lnTo>
                  <a:lnTo>
                    <a:pt x="33" y="68"/>
                  </a:lnTo>
                  <a:lnTo>
                    <a:pt x="27" y="74"/>
                  </a:lnTo>
                  <a:lnTo>
                    <a:pt x="27" y="74"/>
                  </a:lnTo>
                  <a:lnTo>
                    <a:pt x="12" y="85"/>
                  </a:lnTo>
                  <a:lnTo>
                    <a:pt x="9" y="88"/>
                  </a:lnTo>
                  <a:lnTo>
                    <a:pt x="9" y="88"/>
                  </a:lnTo>
                  <a:lnTo>
                    <a:pt x="6" y="82"/>
                  </a:lnTo>
                  <a:lnTo>
                    <a:pt x="6" y="82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6" name="Freeform 14"/>
            <p:cNvSpPr>
              <a:spLocks noEditPoints="1"/>
            </p:cNvSpPr>
            <p:nvPr>
              <p:custDataLst>
                <p:tags r:id="rId19"/>
              </p:custDataLst>
            </p:nvPr>
          </p:nvSpPr>
          <p:spPr bwMode="auto">
            <a:xfrm>
              <a:off x="425451" y="6142038"/>
              <a:ext cx="139700" cy="14128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2"/>
                </a:cxn>
                <a:cxn ang="0">
                  <a:pos x="0" y="39"/>
                </a:cxn>
                <a:cxn ang="0">
                  <a:pos x="0" y="36"/>
                </a:cxn>
                <a:cxn ang="0">
                  <a:pos x="21" y="36"/>
                </a:cxn>
                <a:cxn ang="0">
                  <a:pos x="21" y="11"/>
                </a:cxn>
                <a:cxn ang="0">
                  <a:pos x="20" y="0"/>
                </a:cxn>
                <a:cxn ang="0">
                  <a:pos x="25" y="0"/>
                </a:cxn>
                <a:cxn ang="0">
                  <a:pos x="30" y="0"/>
                </a:cxn>
                <a:cxn ang="0">
                  <a:pos x="30" y="6"/>
                </a:cxn>
                <a:cxn ang="0">
                  <a:pos x="30" y="11"/>
                </a:cxn>
                <a:cxn ang="0">
                  <a:pos x="73" y="36"/>
                </a:cxn>
                <a:cxn ang="0">
                  <a:pos x="85" y="36"/>
                </a:cxn>
                <a:cxn ang="0">
                  <a:pos x="85" y="39"/>
                </a:cxn>
                <a:cxn ang="0">
                  <a:pos x="85" y="40"/>
                </a:cxn>
                <a:cxn ang="0">
                  <a:pos x="85" y="45"/>
                </a:cxn>
                <a:cxn ang="0">
                  <a:pos x="73" y="43"/>
                </a:cxn>
                <a:cxn ang="0">
                  <a:pos x="51" y="43"/>
                </a:cxn>
                <a:cxn ang="0">
                  <a:pos x="55" y="55"/>
                </a:cxn>
                <a:cxn ang="0">
                  <a:pos x="67" y="65"/>
                </a:cxn>
                <a:cxn ang="0">
                  <a:pos x="76" y="70"/>
                </a:cxn>
                <a:cxn ang="0">
                  <a:pos x="88" y="73"/>
                </a:cxn>
                <a:cxn ang="0">
                  <a:pos x="82" y="76"/>
                </a:cxn>
                <a:cxn ang="0">
                  <a:pos x="79" y="83"/>
                </a:cxn>
                <a:cxn ang="0">
                  <a:pos x="77" y="82"/>
                </a:cxn>
                <a:cxn ang="0">
                  <a:pos x="70" y="79"/>
                </a:cxn>
                <a:cxn ang="0">
                  <a:pos x="61" y="71"/>
                </a:cxn>
                <a:cxn ang="0">
                  <a:pos x="51" y="61"/>
                </a:cxn>
                <a:cxn ang="0">
                  <a:pos x="46" y="52"/>
                </a:cxn>
                <a:cxn ang="0">
                  <a:pos x="30" y="43"/>
                </a:cxn>
                <a:cxn ang="0">
                  <a:pos x="33" y="71"/>
                </a:cxn>
                <a:cxn ang="0">
                  <a:pos x="43" y="61"/>
                </a:cxn>
                <a:cxn ang="0">
                  <a:pos x="45" y="68"/>
                </a:cxn>
                <a:cxn ang="0">
                  <a:pos x="39" y="76"/>
                </a:cxn>
                <a:cxn ang="0">
                  <a:pos x="25" y="86"/>
                </a:cxn>
                <a:cxn ang="0">
                  <a:pos x="22" y="89"/>
                </a:cxn>
                <a:cxn ang="0">
                  <a:pos x="21" y="85"/>
                </a:cxn>
                <a:cxn ang="0">
                  <a:pos x="17" y="79"/>
                </a:cxn>
                <a:cxn ang="0">
                  <a:pos x="20" y="76"/>
                </a:cxn>
                <a:cxn ang="0">
                  <a:pos x="21" y="43"/>
                </a:cxn>
                <a:cxn ang="0">
                  <a:pos x="11" y="43"/>
                </a:cxn>
                <a:cxn ang="0">
                  <a:pos x="0" y="45"/>
                </a:cxn>
                <a:cxn ang="0">
                  <a:pos x="39" y="25"/>
                </a:cxn>
                <a:cxn ang="0">
                  <a:pos x="46" y="21"/>
                </a:cxn>
                <a:cxn ang="0">
                  <a:pos x="54" y="15"/>
                </a:cxn>
                <a:cxn ang="0">
                  <a:pos x="67" y="2"/>
                </a:cxn>
                <a:cxn ang="0">
                  <a:pos x="74" y="8"/>
                </a:cxn>
                <a:cxn ang="0">
                  <a:pos x="58" y="21"/>
                </a:cxn>
                <a:cxn ang="0">
                  <a:pos x="43" y="33"/>
                </a:cxn>
                <a:cxn ang="0">
                  <a:pos x="42" y="30"/>
                </a:cxn>
                <a:cxn ang="0">
                  <a:pos x="36" y="27"/>
                </a:cxn>
              </a:cxnLst>
              <a:rect l="0" t="0" r="r" b="b"/>
              <a:pathLst>
                <a:path w="88" h="89">
                  <a:moveTo>
                    <a:pt x="0" y="45"/>
                  </a:moveTo>
                  <a:lnTo>
                    <a:pt x="0" y="45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40"/>
                  </a:lnTo>
                  <a:lnTo>
                    <a:pt x="0" y="39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1" y="36"/>
                  </a:lnTo>
                  <a:lnTo>
                    <a:pt x="21" y="36"/>
                  </a:lnTo>
                  <a:lnTo>
                    <a:pt x="21" y="11"/>
                  </a:lnTo>
                  <a:lnTo>
                    <a:pt x="21" y="11"/>
                  </a:lnTo>
                  <a:lnTo>
                    <a:pt x="21" y="6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30" y="11"/>
                  </a:lnTo>
                  <a:lnTo>
                    <a:pt x="30" y="36"/>
                  </a:lnTo>
                  <a:lnTo>
                    <a:pt x="73" y="36"/>
                  </a:lnTo>
                  <a:lnTo>
                    <a:pt x="73" y="36"/>
                  </a:lnTo>
                  <a:lnTo>
                    <a:pt x="85" y="36"/>
                  </a:lnTo>
                  <a:lnTo>
                    <a:pt x="85" y="36"/>
                  </a:lnTo>
                  <a:lnTo>
                    <a:pt x="85" y="39"/>
                  </a:lnTo>
                  <a:lnTo>
                    <a:pt x="85" y="40"/>
                  </a:lnTo>
                  <a:lnTo>
                    <a:pt x="85" y="40"/>
                  </a:lnTo>
                  <a:lnTo>
                    <a:pt x="85" y="42"/>
                  </a:lnTo>
                  <a:lnTo>
                    <a:pt x="85" y="45"/>
                  </a:lnTo>
                  <a:lnTo>
                    <a:pt x="85" y="45"/>
                  </a:lnTo>
                  <a:lnTo>
                    <a:pt x="73" y="43"/>
                  </a:lnTo>
                  <a:lnTo>
                    <a:pt x="51" y="43"/>
                  </a:lnTo>
                  <a:lnTo>
                    <a:pt x="51" y="43"/>
                  </a:lnTo>
                  <a:lnTo>
                    <a:pt x="55" y="55"/>
                  </a:lnTo>
                  <a:lnTo>
                    <a:pt x="55" y="55"/>
                  </a:lnTo>
                  <a:lnTo>
                    <a:pt x="59" y="59"/>
                  </a:lnTo>
                  <a:lnTo>
                    <a:pt x="67" y="65"/>
                  </a:lnTo>
                  <a:lnTo>
                    <a:pt x="67" y="65"/>
                  </a:lnTo>
                  <a:lnTo>
                    <a:pt x="76" y="70"/>
                  </a:lnTo>
                  <a:lnTo>
                    <a:pt x="86" y="71"/>
                  </a:lnTo>
                  <a:lnTo>
                    <a:pt x="88" y="73"/>
                  </a:lnTo>
                  <a:lnTo>
                    <a:pt x="88" y="73"/>
                  </a:lnTo>
                  <a:lnTo>
                    <a:pt x="82" y="76"/>
                  </a:lnTo>
                  <a:lnTo>
                    <a:pt x="82" y="76"/>
                  </a:lnTo>
                  <a:lnTo>
                    <a:pt x="79" y="83"/>
                  </a:lnTo>
                  <a:lnTo>
                    <a:pt x="77" y="82"/>
                  </a:lnTo>
                  <a:lnTo>
                    <a:pt x="77" y="82"/>
                  </a:lnTo>
                  <a:lnTo>
                    <a:pt x="70" y="79"/>
                  </a:lnTo>
                  <a:lnTo>
                    <a:pt x="70" y="79"/>
                  </a:lnTo>
                  <a:lnTo>
                    <a:pt x="61" y="71"/>
                  </a:lnTo>
                  <a:lnTo>
                    <a:pt x="61" y="71"/>
                  </a:lnTo>
                  <a:lnTo>
                    <a:pt x="55" y="67"/>
                  </a:lnTo>
                  <a:lnTo>
                    <a:pt x="51" y="61"/>
                  </a:lnTo>
                  <a:lnTo>
                    <a:pt x="51" y="61"/>
                  </a:lnTo>
                  <a:lnTo>
                    <a:pt x="46" y="52"/>
                  </a:lnTo>
                  <a:lnTo>
                    <a:pt x="43" y="43"/>
                  </a:lnTo>
                  <a:lnTo>
                    <a:pt x="30" y="43"/>
                  </a:lnTo>
                  <a:lnTo>
                    <a:pt x="30" y="73"/>
                  </a:lnTo>
                  <a:lnTo>
                    <a:pt x="33" y="71"/>
                  </a:lnTo>
                  <a:lnTo>
                    <a:pt x="33" y="71"/>
                  </a:lnTo>
                  <a:lnTo>
                    <a:pt x="43" y="61"/>
                  </a:lnTo>
                  <a:lnTo>
                    <a:pt x="43" y="61"/>
                  </a:lnTo>
                  <a:lnTo>
                    <a:pt x="45" y="68"/>
                  </a:lnTo>
                  <a:lnTo>
                    <a:pt x="46" y="70"/>
                  </a:lnTo>
                  <a:lnTo>
                    <a:pt x="39" y="76"/>
                  </a:lnTo>
                  <a:lnTo>
                    <a:pt x="39" y="76"/>
                  </a:lnTo>
                  <a:lnTo>
                    <a:pt x="25" y="86"/>
                  </a:lnTo>
                  <a:lnTo>
                    <a:pt x="22" y="89"/>
                  </a:lnTo>
                  <a:lnTo>
                    <a:pt x="22" y="89"/>
                  </a:lnTo>
                  <a:lnTo>
                    <a:pt x="21" y="85"/>
                  </a:lnTo>
                  <a:lnTo>
                    <a:pt x="21" y="85"/>
                  </a:lnTo>
                  <a:lnTo>
                    <a:pt x="17" y="79"/>
                  </a:lnTo>
                  <a:lnTo>
                    <a:pt x="17" y="79"/>
                  </a:lnTo>
                  <a:lnTo>
                    <a:pt x="20" y="76"/>
                  </a:lnTo>
                  <a:lnTo>
                    <a:pt x="20" y="76"/>
                  </a:lnTo>
                  <a:lnTo>
                    <a:pt x="21" y="70"/>
                  </a:lnTo>
                  <a:lnTo>
                    <a:pt x="21" y="43"/>
                  </a:lnTo>
                  <a:lnTo>
                    <a:pt x="11" y="43"/>
                  </a:lnTo>
                  <a:lnTo>
                    <a:pt x="11" y="43"/>
                  </a:lnTo>
                  <a:lnTo>
                    <a:pt x="0" y="45"/>
                  </a:lnTo>
                  <a:lnTo>
                    <a:pt x="0" y="45"/>
                  </a:lnTo>
                  <a:close/>
                  <a:moveTo>
                    <a:pt x="36" y="27"/>
                  </a:moveTo>
                  <a:lnTo>
                    <a:pt x="39" y="25"/>
                  </a:lnTo>
                  <a:lnTo>
                    <a:pt x="39" y="25"/>
                  </a:lnTo>
                  <a:lnTo>
                    <a:pt x="46" y="21"/>
                  </a:lnTo>
                  <a:lnTo>
                    <a:pt x="54" y="15"/>
                  </a:lnTo>
                  <a:lnTo>
                    <a:pt x="54" y="15"/>
                  </a:lnTo>
                  <a:lnTo>
                    <a:pt x="64" y="3"/>
                  </a:lnTo>
                  <a:lnTo>
                    <a:pt x="67" y="2"/>
                  </a:lnTo>
                  <a:lnTo>
                    <a:pt x="67" y="2"/>
                  </a:lnTo>
                  <a:lnTo>
                    <a:pt x="74" y="8"/>
                  </a:lnTo>
                  <a:lnTo>
                    <a:pt x="70" y="11"/>
                  </a:lnTo>
                  <a:lnTo>
                    <a:pt x="58" y="21"/>
                  </a:lnTo>
                  <a:lnTo>
                    <a:pt x="46" y="31"/>
                  </a:lnTo>
                  <a:lnTo>
                    <a:pt x="43" y="33"/>
                  </a:lnTo>
                  <a:lnTo>
                    <a:pt x="43" y="33"/>
                  </a:lnTo>
                  <a:lnTo>
                    <a:pt x="42" y="30"/>
                  </a:lnTo>
                  <a:lnTo>
                    <a:pt x="42" y="30"/>
                  </a:lnTo>
                  <a:lnTo>
                    <a:pt x="36" y="27"/>
                  </a:lnTo>
                  <a:lnTo>
                    <a:pt x="36" y="27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7" name="Freeform 15"/>
            <p:cNvSpPr>
              <a:spLocks noEditPoints="1"/>
            </p:cNvSpPr>
            <p:nvPr>
              <p:custDataLst>
                <p:tags r:id="rId20"/>
              </p:custDataLst>
            </p:nvPr>
          </p:nvSpPr>
          <p:spPr bwMode="auto">
            <a:xfrm>
              <a:off x="577851" y="6145213"/>
              <a:ext cx="130175" cy="136525"/>
            </a:xfrm>
            <a:custGeom>
              <a:avLst/>
              <a:gdLst/>
              <a:ahLst/>
              <a:cxnLst>
                <a:cxn ang="0">
                  <a:pos x="2" y="75"/>
                </a:cxn>
                <a:cxn ang="0">
                  <a:pos x="14" y="62"/>
                </a:cxn>
                <a:cxn ang="0">
                  <a:pos x="23" y="66"/>
                </a:cxn>
                <a:cxn ang="0">
                  <a:pos x="14" y="75"/>
                </a:cxn>
                <a:cxn ang="0">
                  <a:pos x="8" y="83"/>
                </a:cxn>
                <a:cxn ang="0">
                  <a:pos x="0" y="78"/>
                </a:cxn>
                <a:cxn ang="0">
                  <a:pos x="0" y="62"/>
                </a:cxn>
                <a:cxn ang="0">
                  <a:pos x="0" y="57"/>
                </a:cxn>
                <a:cxn ang="0">
                  <a:pos x="0" y="54"/>
                </a:cxn>
                <a:cxn ang="0">
                  <a:pos x="11" y="17"/>
                </a:cxn>
                <a:cxn ang="0">
                  <a:pos x="2" y="17"/>
                </a:cxn>
                <a:cxn ang="0">
                  <a:pos x="3" y="16"/>
                </a:cxn>
                <a:cxn ang="0">
                  <a:pos x="2" y="10"/>
                </a:cxn>
                <a:cxn ang="0">
                  <a:pos x="11" y="10"/>
                </a:cxn>
                <a:cxn ang="0">
                  <a:pos x="11" y="4"/>
                </a:cxn>
                <a:cxn ang="0">
                  <a:pos x="18" y="0"/>
                </a:cxn>
                <a:cxn ang="0">
                  <a:pos x="18" y="4"/>
                </a:cxn>
                <a:cxn ang="0">
                  <a:pos x="33" y="10"/>
                </a:cxn>
                <a:cxn ang="0">
                  <a:pos x="33" y="4"/>
                </a:cxn>
                <a:cxn ang="0">
                  <a:pos x="40" y="0"/>
                </a:cxn>
                <a:cxn ang="0">
                  <a:pos x="40" y="4"/>
                </a:cxn>
                <a:cxn ang="0">
                  <a:pos x="42" y="10"/>
                </a:cxn>
                <a:cxn ang="0">
                  <a:pos x="48" y="10"/>
                </a:cxn>
                <a:cxn ang="0">
                  <a:pos x="48" y="15"/>
                </a:cxn>
                <a:cxn ang="0">
                  <a:pos x="48" y="17"/>
                </a:cxn>
                <a:cxn ang="0">
                  <a:pos x="40" y="17"/>
                </a:cxn>
                <a:cxn ang="0">
                  <a:pos x="42" y="54"/>
                </a:cxn>
                <a:cxn ang="0">
                  <a:pos x="46" y="56"/>
                </a:cxn>
                <a:cxn ang="0">
                  <a:pos x="46" y="57"/>
                </a:cxn>
                <a:cxn ang="0">
                  <a:pos x="42" y="60"/>
                </a:cxn>
                <a:cxn ang="0">
                  <a:pos x="0" y="62"/>
                </a:cxn>
                <a:cxn ang="0">
                  <a:pos x="33" y="25"/>
                </a:cxn>
                <a:cxn ang="0">
                  <a:pos x="18" y="25"/>
                </a:cxn>
                <a:cxn ang="0">
                  <a:pos x="33" y="31"/>
                </a:cxn>
                <a:cxn ang="0">
                  <a:pos x="18" y="54"/>
                </a:cxn>
                <a:cxn ang="0">
                  <a:pos x="18" y="46"/>
                </a:cxn>
                <a:cxn ang="0">
                  <a:pos x="27" y="66"/>
                </a:cxn>
                <a:cxn ang="0">
                  <a:pos x="43" y="72"/>
                </a:cxn>
                <a:cxn ang="0">
                  <a:pos x="36" y="75"/>
                </a:cxn>
                <a:cxn ang="0">
                  <a:pos x="27" y="66"/>
                </a:cxn>
                <a:cxn ang="0">
                  <a:pos x="39" y="78"/>
                </a:cxn>
                <a:cxn ang="0">
                  <a:pos x="48" y="63"/>
                </a:cxn>
                <a:cxn ang="0">
                  <a:pos x="51" y="52"/>
                </a:cxn>
                <a:cxn ang="0">
                  <a:pos x="51" y="32"/>
                </a:cxn>
                <a:cxn ang="0">
                  <a:pos x="51" y="25"/>
                </a:cxn>
                <a:cxn ang="0">
                  <a:pos x="60" y="3"/>
                </a:cxn>
                <a:cxn ang="0">
                  <a:pos x="82" y="3"/>
                </a:cxn>
                <a:cxn ang="0">
                  <a:pos x="82" y="16"/>
                </a:cxn>
                <a:cxn ang="0">
                  <a:pos x="82" y="77"/>
                </a:cxn>
                <a:cxn ang="0">
                  <a:pos x="80" y="81"/>
                </a:cxn>
                <a:cxn ang="0">
                  <a:pos x="71" y="86"/>
                </a:cxn>
                <a:cxn ang="0">
                  <a:pos x="67" y="86"/>
                </a:cxn>
                <a:cxn ang="0">
                  <a:pos x="63" y="75"/>
                </a:cxn>
                <a:cxn ang="0">
                  <a:pos x="71" y="77"/>
                </a:cxn>
                <a:cxn ang="0">
                  <a:pos x="74" y="72"/>
                </a:cxn>
                <a:cxn ang="0">
                  <a:pos x="58" y="56"/>
                </a:cxn>
                <a:cxn ang="0">
                  <a:pos x="52" y="74"/>
                </a:cxn>
                <a:cxn ang="0">
                  <a:pos x="45" y="86"/>
                </a:cxn>
                <a:cxn ang="0">
                  <a:pos x="42" y="84"/>
                </a:cxn>
                <a:cxn ang="0">
                  <a:pos x="58" y="49"/>
                </a:cxn>
                <a:cxn ang="0">
                  <a:pos x="60" y="34"/>
                </a:cxn>
                <a:cxn ang="0">
                  <a:pos x="74" y="26"/>
                </a:cxn>
                <a:cxn ang="0">
                  <a:pos x="60" y="26"/>
                </a:cxn>
              </a:cxnLst>
              <a:rect l="0" t="0" r="r" b="b"/>
              <a:pathLst>
                <a:path w="82" h="86">
                  <a:moveTo>
                    <a:pt x="0" y="78"/>
                  </a:moveTo>
                  <a:lnTo>
                    <a:pt x="2" y="75"/>
                  </a:lnTo>
                  <a:lnTo>
                    <a:pt x="2" y="75"/>
                  </a:lnTo>
                  <a:lnTo>
                    <a:pt x="8" y="71"/>
                  </a:lnTo>
                  <a:lnTo>
                    <a:pt x="12" y="65"/>
                  </a:lnTo>
                  <a:lnTo>
                    <a:pt x="14" y="62"/>
                  </a:lnTo>
                  <a:lnTo>
                    <a:pt x="14" y="62"/>
                  </a:lnTo>
                  <a:lnTo>
                    <a:pt x="18" y="65"/>
                  </a:lnTo>
                  <a:lnTo>
                    <a:pt x="23" y="66"/>
                  </a:lnTo>
                  <a:lnTo>
                    <a:pt x="18" y="69"/>
                  </a:lnTo>
                  <a:lnTo>
                    <a:pt x="18" y="69"/>
                  </a:lnTo>
                  <a:lnTo>
                    <a:pt x="14" y="75"/>
                  </a:lnTo>
                  <a:lnTo>
                    <a:pt x="9" y="80"/>
                  </a:lnTo>
                  <a:lnTo>
                    <a:pt x="8" y="83"/>
                  </a:lnTo>
                  <a:lnTo>
                    <a:pt x="8" y="83"/>
                  </a:lnTo>
                  <a:lnTo>
                    <a:pt x="5" y="80"/>
                  </a:lnTo>
                  <a:lnTo>
                    <a:pt x="5" y="80"/>
                  </a:lnTo>
                  <a:lnTo>
                    <a:pt x="0" y="78"/>
                  </a:lnTo>
                  <a:lnTo>
                    <a:pt x="0" y="78"/>
                  </a:lnTo>
                  <a:close/>
                  <a:moveTo>
                    <a:pt x="0" y="62"/>
                  </a:moveTo>
                  <a:lnTo>
                    <a:pt x="0" y="62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9" y="54"/>
                  </a:lnTo>
                  <a:lnTo>
                    <a:pt x="11" y="54"/>
                  </a:lnTo>
                  <a:lnTo>
                    <a:pt x="11" y="17"/>
                  </a:lnTo>
                  <a:lnTo>
                    <a:pt x="9" y="17"/>
                  </a:lnTo>
                  <a:lnTo>
                    <a:pt x="9" y="17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3" y="15"/>
                  </a:lnTo>
                  <a:lnTo>
                    <a:pt x="3" y="15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1" y="9"/>
                  </a:lnTo>
                  <a:lnTo>
                    <a:pt x="11" y="9"/>
                  </a:lnTo>
                  <a:lnTo>
                    <a:pt x="11" y="4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33" y="10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4"/>
                  </a:lnTo>
                  <a:lnTo>
                    <a:pt x="40" y="4"/>
                  </a:lnTo>
                  <a:lnTo>
                    <a:pt x="40" y="9"/>
                  </a:lnTo>
                  <a:lnTo>
                    <a:pt x="40" y="10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8" y="10"/>
                  </a:lnTo>
                  <a:lnTo>
                    <a:pt x="48" y="10"/>
                  </a:lnTo>
                  <a:lnTo>
                    <a:pt x="48" y="13"/>
                  </a:lnTo>
                  <a:lnTo>
                    <a:pt x="48" y="13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48" y="15"/>
                  </a:lnTo>
                  <a:lnTo>
                    <a:pt x="48" y="17"/>
                  </a:lnTo>
                  <a:lnTo>
                    <a:pt x="48" y="17"/>
                  </a:lnTo>
                  <a:lnTo>
                    <a:pt x="42" y="17"/>
                  </a:lnTo>
                  <a:lnTo>
                    <a:pt x="40" y="17"/>
                  </a:lnTo>
                  <a:lnTo>
                    <a:pt x="40" y="54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8" y="54"/>
                  </a:lnTo>
                  <a:lnTo>
                    <a:pt x="48" y="54"/>
                  </a:lnTo>
                  <a:lnTo>
                    <a:pt x="46" y="56"/>
                  </a:lnTo>
                  <a:lnTo>
                    <a:pt x="46" y="56"/>
                  </a:lnTo>
                  <a:lnTo>
                    <a:pt x="46" y="57"/>
                  </a:lnTo>
                  <a:lnTo>
                    <a:pt x="46" y="57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42" y="60"/>
                  </a:lnTo>
                  <a:lnTo>
                    <a:pt x="9" y="60"/>
                  </a:lnTo>
                  <a:lnTo>
                    <a:pt x="9" y="60"/>
                  </a:lnTo>
                  <a:lnTo>
                    <a:pt x="0" y="62"/>
                  </a:lnTo>
                  <a:lnTo>
                    <a:pt x="0" y="62"/>
                  </a:lnTo>
                  <a:close/>
                  <a:moveTo>
                    <a:pt x="18" y="25"/>
                  </a:moveTo>
                  <a:lnTo>
                    <a:pt x="33" y="25"/>
                  </a:lnTo>
                  <a:lnTo>
                    <a:pt x="33" y="17"/>
                  </a:lnTo>
                  <a:lnTo>
                    <a:pt x="18" y="17"/>
                  </a:lnTo>
                  <a:lnTo>
                    <a:pt x="18" y="25"/>
                  </a:lnTo>
                  <a:close/>
                  <a:moveTo>
                    <a:pt x="18" y="40"/>
                  </a:moveTo>
                  <a:lnTo>
                    <a:pt x="33" y="40"/>
                  </a:lnTo>
                  <a:lnTo>
                    <a:pt x="33" y="31"/>
                  </a:lnTo>
                  <a:lnTo>
                    <a:pt x="18" y="31"/>
                  </a:lnTo>
                  <a:lnTo>
                    <a:pt x="18" y="40"/>
                  </a:lnTo>
                  <a:close/>
                  <a:moveTo>
                    <a:pt x="18" y="54"/>
                  </a:moveTo>
                  <a:lnTo>
                    <a:pt x="33" y="54"/>
                  </a:lnTo>
                  <a:lnTo>
                    <a:pt x="33" y="46"/>
                  </a:lnTo>
                  <a:lnTo>
                    <a:pt x="18" y="46"/>
                  </a:lnTo>
                  <a:lnTo>
                    <a:pt x="18" y="54"/>
                  </a:lnTo>
                  <a:close/>
                  <a:moveTo>
                    <a:pt x="27" y="66"/>
                  </a:moveTo>
                  <a:lnTo>
                    <a:pt x="27" y="66"/>
                  </a:lnTo>
                  <a:lnTo>
                    <a:pt x="33" y="62"/>
                  </a:lnTo>
                  <a:lnTo>
                    <a:pt x="43" y="72"/>
                  </a:lnTo>
                  <a:lnTo>
                    <a:pt x="43" y="72"/>
                  </a:lnTo>
                  <a:lnTo>
                    <a:pt x="39" y="75"/>
                  </a:lnTo>
                  <a:lnTo>
                    <a:pt x="36" y="77"/>
                  </a:lnTo>
                  <a:lnTo>
                    <a:pt x="36" y="75"/>
                  </a:lnTo>
                  <a:lnTo>
                    <a:pt x="36" y="75"/>
                  </a:lnTo>
                  <a:lnTo>
                    <a:pt x="29" y="69"/>
                  </a:lnTo>
                  <a:lnTo>
                    <a:pt x="27" y="66"/>
                  </a:lnTo>
                  <a:close/>
                  <a:moveTo>
                    <a:pt x="36" y="81"/>
                  </a:moveTo>
                  <a:lnTo>
                    <a:pt x="39" y="78"/>
                  </a:lnTo>
                  <a:lnTo>
                    <a:pt x="39" y="78"/>
                  </a:lnTo>
                  <a:lnTo>
                    <a:pt x="43" y="72"/>
                  </a:lnTo>
                  <a:lnTo>
                    <a:pt x="43" y="72"/>
                  </a:lnTo>
                  <a:lnTo>
                    <a:pt x="48" y="63"/>
                  </a:lnTo>
                  <a:lnTo>
                    <a:pt x="48" y="63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1" y="41"/>
                  </a:lnTo>
                  <a:lnTo>
                    <a:pt x="51" y="41"/>
                  </a:lnTo>
                  <a:lnTo>
                    <a:pt x="51" y="32"/>
                  </a:lnTo>
                  <a:lnTo>
                    <a:pt x="51" y="26"/>
                  </a:lnTo>
                  <a:lnTo>
                    <a:pt x="51" y="26"/>
                  </a:lnTo>
                  <a:lnTo>
                    <a:pt x="51" y="25"/>
                  </a:lnTo>
                  <a:lnTo>
                    <a:pt x="51" y="3"/>
                  </a:lnTo>
                  <a:lnTo>
                    <a:pt x="51" y="3"/>
                  </a:lnTo>
                  <a:lnTo>
                    <a:pt x="60" y="3"/>
                  </a:lnTo>
                  <a:lnTo>
                    <a:pt x="74" y="3"/>
                  </a:lnTo>
                  <a:lnTo>
                    <a:pt x="74" y="3"/>
                  </a:lnTo>
                  <a:lnTo>
                    <a:pt x="82" y="3"/>
                  </a:lnTo>
                  <a:lnTo>
                    <a:pt x="82" y="3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82" y="25"/>
                  </a:lnTo>
                  <a:lnTo>
                    <a:pt x="82" y="77"/>
                  </a:lnTo>
                  <a:lnTo>
                    <a:pt x="82" y="77"/>
                  </a:lnTo>
                  <a:lnTo>
                    <a:pt x="82" y="80"/>
                  </a:lnTo>
                  <a:lnTo>
                    <a:pt x="82" y="80"/>
                  </a:lnTo>
                  <a:lnTo>
                    <a:pt x="80" y="81"/>
                  </a:lnTo>
                  <a:lnTo>
                    <a:pt x="79" y="83"/>
                  </a:lnTo>
                  <a:lnTo>
                    <a:pt x="79" y="83"/>
                  </a:lnTo>
                  <a:lnTo>
                    <a:pt x="71" y="86"/>
                  </a:lnTo>
                  <a:lnTo>
                    <a:pt x="71" y="86"/>
                  </a:lnTo>
                  <a:lnTo>
                    <a:pt x="67" y="86"/>
                  </a:lnTo>
                  <a:lnTo>
                    <a:pt x="67" y="86"/>
                  </a:lnTo>
                  <a:lnTo>
                    <a:pt x="66" y="81"/>
                  </a:lnTo>
                  <a:lnTo>
                    <a:pt x="66" y="81"/>
                  </a:lnTo>
                  <a:lnTo>
                    <a:pt x="63" y="75"/>
                  </a:lnTo>
                  <a:lnTo>
                    <a:pt x="63" y="75"/>
                  </a:lnTo>
                  <a:lnTo>
                    <a:pt x="71" y="77"/>
                  </a:lnTo>
                  <a:lnTo>
                    <a:pt x="71" y="77"/>
                  </a:lnTo>
                  <a:lnTo>
                    <a:pt x="74" y="77"/>
                  </a:lnTo>
                  <a:lnTo>
                    <a:pt x="74" y="77"/>
                  </a:lnTo>
                  <a:lnTo>
                    <a:pt x="74" y="72"/>
                  </a:lnTo>
                  <a:lnTo>
                    <a:pt x="74" y="56"/>
                  </a:lnTo>
                  <a:lnTo>
                    <a:pt x="58" y="56"/>
                  </a:lnTo>
                  <a:lnTo>
                    <a:pt x="58" y="56"/>
                  </a:lnTo>
                  <a:lnTo>
                    <a:pt x="55" y="66"/>
                  </a:lnTo>
                  <a:lnTo>
                    <a:pt x="55" y="66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48" y="83"/>
                  </a:lnTo>
                  <a:lnTo>
                    <a:pt x="45" y="86"/>
                  </a:lnTo>
                  <a:lnTo>
                    <a:pt x="45" y="86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6" y="81"/>
                  </a:lnTo>
                  <a:lnTo>
                    <a:pt x="36" y="81"/>
                  </a:lnTo>
                  <a:close/>
                  <a:moveTo>
                    <a:pt x="58" y="49"/>
                  </a:moveTo>
                  <a:lnTo>
                    <a:pt x="74" y="49"/>
                  </a:lnTo>
                  <a:lnTo>
                    <a:pt x="74" y="34"/>
                  </a:lnTo>
                  <a:lnTo>
                    <a:pt x="60" y="34"/>
                  </a:lnTo>
                  <a:lnTo>
                    <a:pt x="58" y="49"/>
                  </a:lnTo>
                  <a:close/>
                  <a:moveTo>
                    <a:pt x="60" y="26"/>
                  </a:moveTo>
                  <a:lnTo>
                    <a:pt x="74" y="26"/>
                  </a:lnTo>
                  <a:lnTo>
                    <a:pt x="74" y="12"/>
                  </a:lnTo>
                  <a:lnTo>
                    <a:pt x="60" y="12"/>
                  </a:lnTo>
                  <a:lnTo>
                    <a:pt x="60" y="26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8" name="Freeform 16"/>
            <p:cNvSpPr>
              <a:spLocks noEditPoints="1"/>
            </p:cNvSpPr>
            <p:nvPr>
              <p:custDataLst>
                <p:tags r:id="rId21"/>
              </p:custDataLst>
            </p:nvPr>
          </p:nvSpPr>
          <p:spPr bwMode="auto">
            <a:xfrm>
              <a:off x="731838" y="6140450"/>
              <a:ext cx="128588" cy="141288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0" y="56"/>
                </a:cxn>
                <a:cxn ang="0">
                  <a:pos x="0" y="53"/>
                </a:cxn>
                <a:cxn ang="0">
                  <a:pos x="0" y="50"/>
                </a:cxn>
                <a:cxn ang="0">
                  <a:pos x="23" y="50"/>
                </a:cxn>
                <a:cxn ang="0">
                  <a:pos x="14" y="29"/>
                </a:cxn>
                <a:cxn ang="0">
                  <a:pos x="4" y="29"/>
                </a:cxn>
                <a:cxn ang="0">
                  <a:pos x="4" y="28"/>
                </a:cxn>
                <a:cxn ang="0">
                  <a:pos x="4" y="26"/>
                </a:cxn>
                <a:cxn ang="0">
                  <a:pos x="4" y="25"/>
                </a:cxn>
                <a:cxn ang="0">
                  <a:pos x="4" y="20"/>
                </a:cxn>
                <a:cxn ang="0">
                  <a:pos x="23" y="22"/>
                </a:cxn>
                <a:cxn ang="0">
                  <a:pos x="23" y="13"/>
                </a:cxn>
                <a:cxn ang="0">
                  <a:pos x="23" y="10"/>
                </a:cxn>
                <a:cxn ang="0">
                  <a:pos x="22" y="1"/>
                </a:cxn>
                <a:cxn ang="0">
                  <a:pos x="25" y="1"/>
                </a:cxn>
                <a:cxn ang="0">
                  <a:pos x="32" y="0"/>
                </a:cxn>
                <a:cxn ang="0">
                  <a:pos x="32" y="9"/>
                </a:cxn>
                <a:cxn ang="0">
                  <a:pos x="32" y="13"/>
                </a:cxn>
                <a:cxn ang="0">
                  <a:pos x="50" y="22"/>
                </a:cxn>
                <a:cxn ang="0">
                  <a:pos x="50" y="10"/>
                </a:cxn>
                <a:cxn ang="0">
                  <a:pos x="48" y="0"/>
                </a:cxn>
                <a:cxn ang="0">
                  <a:pos x="53" y="1"/>
                </a:cxn>
                <a:cxn ang="0">
                  <a:pos x="59" y="0"/>
                </a:cxn>
                <a:cxn ang="0">
                  <a:pos x="59" y="7"/>
                </a:cxn>
                <a:cxn ang="0">
                  <a:pos x="59" y="12"/>
                </a:cxn>
                <a:cxn ang="0">
                  <a:pos x="68" y="22"/>
                </a:cxn>
                <a:cxn ang="0">
                  <a:pos x="76" y="20"/>
                </a:cxn>
                <a:cxn ang="0">
                  <a:pos x="76" y="25"/>
                </a:cxn>
                <a:cxn ang="0">
                  <a:pos x="76" y="26"/>
                </a:cxn>
                <a:cxn ang="0">
                  <a:pos x="76" y="31"/>
                </a:cxn>
                <a:cxn ang="0">
                  <a:pos x="68" y="29"/>
                </a:cxn>
                <a:cxn ang="0">
                  <a:pos x="59" y="50"/>
                </a:cxn>
                <a:cxn ang="0">
                  <a:pos x="69" y="50"/>
                </a:cxn>
                <a:cxn ang="0">
                  <a:pos x="81" y="50"/>
                </a:cxn>
                <a:cxn ang="0">
                  <a:pos x="81" y="53"/>
                </a:cxn>
                <a:cxn ang="0">
                  <a:pos x="81" y="55"/>
                </a:cxn>
                <a:cxn ang="0">
                  <a:pos x="81" y="59"/>
                </a:cxn>
                <a:cxn ang="0">
                  <a:pos x="69" y="59"/>
                </a:cxn>
                <a:cxn ang="0">
                  <a:pos x="10" y="59"/>
                </a:cxn>
                <a:cxn ang="0">
                  <a:pos x="0" y="59"/>
                </a:cxn>
                <a:cxn ang="0">
                  <a:pos x="4" y="80"/>
                </a:cxn>
                <a:cxn ang="0">
                  <a:pos x="25" y="65"/>
                </a:cxn>
                <a:cxn ang="0">
                  <a:pos x="26" y="62"/>
                </a:cxn>
                <a:cxn ang="0">
                  <a:pos x="29" y="72"/>
                </a:cxn>
                <a:cxn ang="0">
                  <a:pos x="26" y="75"/>
                </a:cxn>
                <a:cxn ang="0">
                  <a:pos x="17" y="81"/>
                </a:cxn>
                <a:cxn ang="0">
                  <a:pos x="10" y="87"/>
                </a:cxn>
                <a:cxn ang="0">
                  <a:pos x="7" y="89"/>
                </a:cxn>
                <a:cxn ang="0">
                  <a:pos x="0" y="81"/>
                </a:cxn>
                <a:cxn ang="0">
                  <a:pos x="32" y="50"/>
                </a:cxn>
                <a:cxn ang="0">
                  <a:pos x="50" y="29"/>
                </a:cxn>
                <a:cxn ang="0">
                  <a:pos x="32" y="50"/>
                </a:cxn>
                <a:cxn ang="0">
                  <a:pos x="48" y="69"/>
                </a:cxn>
                <a:cxn ang="0">
                  <a:pos x="56" y="62"/>
                </a:cxn>
                <a:cxn ang="0">
                  <a:pos x="81" y="80"/>
                </a:cxn>
                <a:cxn ang="0">
                  <a:pos x="74" y="87"/>
                </a:cxn>
                <a:cxn ang="0">
                  <a:pos x="72" y="86"/>
                </a:cxn>
                <a:cxn ang="0">
                  <a:pos x="68" y="81"/>
                </a:cxn>
                <a:cxn ang="0">
                  <a:pos x="59" y="75"/>
                </a:cxn>
                <a:cxn ang="0">
                  <a:pos x="48" y="69"/>
                </a:cxn>
              </a:cxnLst>
              <a:rect l="0" t="0" r="r" b="b"/>
              <a:pathLst>
                <a:path w="81" h="89">
                  <a:moveTo>
                    <a:pt x="0" y="59"/>
                  </a:moveTo>
                  <a:lnTo>
                    <a:pt x="0" y="59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5"/>
                  </a:lnTo>
                  <a:lnTo>
                    <a:pt x="0" y="53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0" y="50"/>
                  </a:lnTo>
                  <a:lnTo>
                    <a:pt x="23" y="50"/>
                  </a:lnTo>
                  <a:lnTo>
                    <a:pt x="23" y="29"/>
                  </a:lnTo>
                  <a:lnTo>
                    <a:pt x="14" y="29"/>
                  </a:lnTo>
                  <a:lnTo>
                    <a:pt x="14" y="29"/>
                  </a:lnTo>
                  <a:lnTo>
                    <a:pt x="4" y="29"/>
                  </a:lnTo>
                  <a:lnTo>
                    <a:pt x="4" y="29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4" y="22"/>
                  </a:lnTo>
                  <a:lnTo>
                    <a:pt x="23" y="22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9"/>
                  </a:lnTo>
                  <a:lnTo>
                    <a:pt x="32" y="9"/>
                  </a:lnTo>
                  <a:lnTo>
                    <a:pt x="32" y="13"/>
                  </a:lnTo>
                  <a:lnTo>
                    <a:pt x="32" y="22"/>
                  </a:lnTo>
                  <a:lnTo>
                    <a:pt x="50" y="22"/>
                  </a:lnTo>
                  <a:lnTo>
                    <a:pt x="50" y="10"/>
                  </a:lnTo>
                  <a:lnTo>
                    <a:pt x="50" y="10"/>
                  </a:lnTo>
                  <a:lnTo>
                    <a:pt x="50" y="6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3" y="1"/>
                  </a:lnTo>
                  <a:lnTo>
                    <a:pt x="53" y="1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7"/>
                  </a:lnTo>
                  <a:lnTo>
                    <a:pt x="59" y="7"/>
                  </a:lnTo>
                  <a:lnTo>
                    <a:pt x="59" y="12"/>
                  </a:lnTo>
                  <a:lnTo>
                    <a:pt x="59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6" y="20"/>
                  </a:lnTo>
                  <a:lnTo>
                    <a:pt x="76" y="20"/>
                  </a:lnTo>
                  <a:lnTo>
                    <a:pt x="76" y="25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28"/>
                  </a:lnTo>
                  <a:lnTo>
                    <a:pt x="76" y="31"/>
                  </a:lnTo>
                  <a:lnTo>
                    <a:pt x="76" y="31"/>
                  </a:lnTo>
                  <a:lnTo>
                    <a:pt x="68" y="29"/>
                  </a:lnTo>
                  <a:lnTo>
                    <a:pt x="59" y="29"/>
                  </a:lnTo>
                  <a:lnTo>
                    <a:pt x="59" y="50"/>
                  </a:lnTo>
                  <a:lnTo>
                    <a:pt x="69" y="50"/>
                  </a:lnTo>
                  <a:lnTo>
                    <a:pt x="69" y="50"/>
                  </a:lnTo>
                  <a:lnTo>
                    <a:pt x="81" y="50"/>
                  </a:lnTo>
                  <a:lnTo>
                    <a:pt x="81" y="50"/>
                  </a:lnTo>
                  <a:lnTo>
                    <a:pt x="81" y="53"/>
                  </a:lnTo>
                  <a:lnTo>
                    <a:pt x="81" y="53"/>
                  </a:lnTo>
                  <a:lnTo>
                    <a:pt x="81" y="55"/>
                  </a:lnTo>
                  <a:lnTo>
                    <a:pt x="81" y="55"/>
                  </a:lnTo>
                  <a:lnTo>
                    <a:pt x="81" y="56"/>
                  </a:lnTo>
                  <a:lnTo>
                    <a:pt x="81" y="59"/>
                  </a:lnTo>
                  <a:lnTo>
                    <a:pt x="81" y="59"/>
                  </a:lnTo>
                  <a:lnTo>
                    <a:pt x="69" y="59"/>
                  </a:lnTo>
                  <a:lnTo>
                    <a:pt x="10" y="59"/>
                  </a:lnTo>
                  <a:lnTo>
                    <a:pt x="10" y="59"/>
                  </a:lnTo>
                  <a:lnTo>
                    <a:pt x="0" y="59"/>
                  </a:lnTo>
                  <a:lnTo>
                    <a:pt x="0" y="59"/>
                  </a:lnTo>
                  <a:close/>
                  <a:moveTo>
                    <a:pt x="4" y="80"/>
                  </a:moveTo>
                  <a:lnTo>
                    <a:pt x="4" y="80"/>
                  </a:lnTo>
                  <a:lnTo>
                    <a:pt x="14" y="74"/>
                  </a:lnTo>
                  <a:lnTo>
                    <a:pt x="25" y="65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35" y="69"/>
                  </a:lnTo>
                  <a:lnTo>
                    <a:pt x="29" y="72"/>
                  </a:lnTo>
                  <a:lnTo>
                    <a:pt x="29" y="72"/>
                  </a:lnTo>
                  <a:lnTo>
                    <a:pt x="26" y="75"/>
                  </a:lnTo>
                  <a:lnTo>
                    <a:pt x="26" y="75"/>
                  </a:lnTo>
                  <a:lnTo>
                    <a:pt x="17" y="81"/>
                  </a:lnTo>
                  <a:lnTo>
                    <a:pt x="17" y="81"/>
                  </a:lnTo>
                  <a:lnTo>
                    <a:pt x="10" y="87"/>
                  </a:lnTo>
                  <a:lnTo>
                    <a:pt x="7" y="89"/>
                  </a:lnTo>
                  <a:lnTo>
                    <a:pt x="7" y="89"/>
                  </a:lnTo>
                  <a:lnTo>
                    <a:pt x="4" y="84"/>
                  </a:lnTo>
                  <a:lnTo>
                    <a:pt x="0" y="81"/>
                  </a:lnTo>
                  <a:lnTo>
                    <a:pt x="4" y="80"/>
                  </a:lnTo>
                  <a:close/>
                  <a:moveTo>
                    <a:pt x="32" y="50"/>
                  </a:moveTo>
                  <a:lnTo>
                    <a:pt x="50" y="50"/>
                  </a:lnTo>
                  <a:lnTo>
                    <a:pt x="50" y="29"/>
                  </a:lnTo>
                  <a:lnTo>
                    <a:pt x="32" y="29"/>
                  </a:lnTo>
                  <a:lnTo>
                    <a:pt x="32" y="50"/>
                  </a:lnTo>
                  <a:close/>
                  <a:moveTo>
                    <a:pt x="48" y="69"/>
                  </a:moveTo>
                  <a:lnTo>
                    <a:pt x="48" y="69"/>
                  </a:lnTo>
                  <a:lnTo>
                    <a:pt x="53" y="66"/>
                  </a:lnTo>
                  <a:lnTo>
                    <a:pt x="56" y="62"/>
                  </a:lnTo>
                  <a:lnTo>
                    <a:pt x="81" y="80"/>
                  </a:lnTo>
                  <a:lnTo>
                    <a:pt x="81" y="80"/>
                  </a:lnTo>
                  <a:lnTo>
                    <a:pt x="76" y="84"/>
                  </a:lnTo>
                  <a:lnTo>
                    <a:pt x="74" y="87"/>
                  </a:lnTo>
                  <a:lnTo>
                    <a:pt x="72" y="86"/>
                  </a:lnTo>
                  <a:lnTo>
                    <a:pt x="72" y="86"/>
                  </a:lnTo>
                  <a:lnTo>
                    <a:pt x="68" y="81"/>
                  </a:lnTo>
                  <a:lnTo>
                    <a:pt x="68" y="81"/>
                  </a:lnTo>
                  <a:lnTo>
                    <a:pt x="59" y="75"/>
                  </a:lnTo>
                  <a:lnTo>
                    <a:pt x="59" y="75"/>
                  </a:lnTo>
                  <a:lnTo>
                    <a:pt x="53" y="71"/>
                  </a:lnTo>
                  <a:lnTo>
                    <a:pt x="48" y="69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  <p:sp>
          <p:nvSpPr>
            <p:cNvPr id="39" name="Freeform 17"/>
            <p:cNvSpPr>
              <a:spLocks noEditPoints="1"/>
            </p:cNvSpPr>
            <p:nvPr>
              <p:custDataLst>
                <p:tags r:id="rId22"/>
              </p:custDataLst>
            </p:nvPr>
          </p:nvSpPr>
          <p:spPr bwMode="auto">
            <a:xfrm>
              <a:off x="879476" y="6142038"/>
              <a:ext cx="136525" cy="139700"/>
            </a:xfrm>
            <a:custGeom>
              <a:avLst/>
              <a:gdLst/>
              <a:ahLst/>
              <a:cxnLst>
                <a:cxn ang="0">
                  <a:pos x="4" y="71"/>
                </a:cxn>
                <a:cxn ang="0">
                  <a:pos x="6" y="54"/>
                </a:cxn>
                <a:cxn ang="0">
                  <a:pos x="25" y="48"/>
                </a:cxn>
                <a:cxn ang="0">
                  <a:pos x="25" y="80"/>
                </a:cxn>
                <a:cxn ang="0">
                  <a:pos x="15" y="88"/>
                </a:cxn>
                <a:cxn ang="0">
                  <a:pos x="17" y="80"/>
                </a:cxn>
                <a:cxn ang="0">
                  <a:pos x="10" y="73"/>
                </a:cxn>
                <a:cxn ang="0">
                  <a:pos x="1" y="85"/>
                </a:cxn>
                <a:cxn ang="0">
                  <a:pos x="0" y="12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81" y="9"/>
                </a:cxn>
                <a:cxn ang="0">
                  <a:pos x="20" y="14"/>
                </a:cxn>
                <a:cxn ang="0">
                  <a:pos x="71" y="21"/>
                </a:cxn>
                <a:cxn ang="0">
                  <a:pos x="56" y="24"/>
                </a:cxn>
                <a:cxn ang="0">
                  <a:pos x="13" y="21"/>
                </a:cxn>
                <a:cxn ang="0">
                  <a:pos x="0" y="15"/>
                </a:cxn>
                <a:cxn ang="0">
                  <a:pos x="12" y="58"/>
                </a:cxn>
                <a:cxn ang="0">
                  <a:pos x="15" y="43"/>
                </a:cxn>
                <a:cxn ang="0">
                  <a:pos x="15" y="30"/>
                </a:cxn>
                <a:cxn ang="0">
                  <a:pos x="71" y="27"/>
                </a:cxn>
                <a:cxn ang="0">
                  <a:pos x="69" y="37"/>
                </a:cxn>
                <a:cxn ang="0">
                  <a:pos x="20" y="43"/>
                </a:cxn>
                <a:cxn ang="0">
                  <a:pos x="20" y="33"/>
                </a:cxn>
                <a:cxn ang="0">
                  <a:pos x="35" y="76"/>
                </a:cxn>
                <a:cxn ang="0">
                  <a:pos x="38" y="61"/>
                </a:cxn>
                <a:cxn ang="0">
                  <a:pos x="43" y="59"/>
                </a:cxn>
                <a:cxn ang="0">
                  <a:pos x="41" y="70"/>
                </a:cxn>
                <a:cxn ang="0">
                  <a:pos x="49" y="80"/>
                </a:cxn>
                <a:cxn ang="0">
                  <a:pos x="43" y="80"/>
                </a:cxn>
                <a:cxn ang="0">
                  <a:pos x="32" y="86"/>
                </a:cxn>
                <a:cxn ang="0">
                  <a:pos x="28" y="73"/>
                </a:cxn>
                <a:cxn ang="0">
                  <a:pos x="28" y="51"/>
                </a:cxn>
                <a:cxn ang="0">
                  <a:pos x="52" y="48"/>
                </a:cxn>
                <a:cxn ang="0">
                  <a:pos x="52" y="65"/>
                </a:cxn>
                <a:cxn ang="0">
                  <a:pos x="46" y="73"/>
                </a:cxn>
                <a:cxn ang="0">
                  <a:pos x="35" y="52"/>
                </a:cxn>
                <a:cxn ang="0">
                  <a:pos x="32" y="73"/>
                </a:cxn>
                <a:cxn ang="0">
                  <a:pos x="49" y="82"/>
                </a:cxn>
                <a:cxn ang="0">
                  <a:pos x="54" y="65"/>
                </a:cxn>
                <a:cxn ang="0">
                  <a:pos x="54" y="55"/>
                </a:cxn>
                <a:cxn ang="0">
                  <a:pos x="71" y="48"/>
                </a:cxn>
                <a:cxn ang="0">
                  <a:pos x="77" y="54"/>
                </a:cxn>
                <a:cxn ang="0">
                  <a:pos x="77" y="79"/>
                </a:cxn>
                <a:cxn ang="0">
                  <a:pos x="78" y="79"/>
                </a:cxn>
                <a:cxn ang="0">
                  <a:pos x="83" y="73"/>
                </a:cxn>
                <a:cxn ang="0">
                  <a:pos x="83" y="85"/>
                </a:cxn>
                <a:cxn ang="0">
                  <a:pos x="71" y="85"/>
                </a:cxn>
                <a:cxn ang="0">
                  <a:pos x="60" y="52"/>
                </a:cxn>
                <a:cxn ang="0">
                  <a:pos x="59" y="76"/>
                </a:cxn>
                <a:cxn ang="0">
                  <a:pos x="47" y="85"/>
                </a:cxn>
                <a:cxn ang="0">
                  <a:pos x="63" y="70"/>
                </a:cxn>
                <a:cxn ang="0">
                  <a:pos x="63" y="59"/>
                </a:cxn>
                <a:cxn ang="0">
                  <a:pos x="68" y="64"/>
                </a:cxn>
                <a:cxn ang="0">
                  <a:pos x="68" y="76"/>
                </a:cxn>
              </a:cxnLst>
              <a:rect l="0" t="0" r="r" b="b"/>
              <a:pathLst>
                <a:path w="86" h="88">
                  <a:moveTo>
                    <a:pt x="1" y="80"/>
                  </a:moveTo>
                  <a:lnTo>
                    <a:pt x="1" y="80"/>
                  </a:lnTo>
                  <a:lnTo>
                    <a:pt x="3" y="76"/>
                  </a:lnTo>
                  <a:lnTo>
                    <a:pt x="3" y="76"/>
                  </a:lnTo>
                  <a:lnTo>
                    <a:pt x="4" y="71"/>
                  </a:lnTo>
                  <a:lnTo>
                    <a:pt x="4" y="71"/>
                  </a:lnTo>
                  <a:lnTo>
                    <a:pt x="6" y="67"/>
                  </a:lnTo>
                  <a:lnTo>
                    <a:pt x="6" y="61"/>
                  </a:lnTo>
                  <a:lnTo>
                    <a:pt x="6" y="58"/>
                  </a:lnTo>
                  <a:lnTo>
                    <a:pt x="6" y="55"/>
                  </a:lnTo>
                  <a:lnTo>
                    <a:pt x="6" y="55"/>
                  </a:lnTo>
                  <a:lnTo>
                    <a:pt x="6" y="54"/>
                  </a:lnTo>
                  <a:lnTo>
                    <a:pt x="4" y="48"/>
                  </a:lnTo>
                  <a:lnTo>
                    <a:pt x="4" y="48"/>
                  </a:lnTo>
                  <a:lnTo>
                    <a:pt x="10" y="48"/>
                  </a:lnTo>
                  <a:lnTo>
                    <a:pt x="19" y="48"/>
                  </a:lnTo>
                  <a:lnTo>
                    <a:pt x="19" y="48"/>
                  </a:lnTo>
                  <a:lnTo>
                    <a:pt x="25" y="48"/>
                  </a:lnTo>
                  <a:lnTo>
                    <a:pt x="25" y="48"/>
                  </a:lnTo>
                  <a:lnTo>
                    <a:pt x="25" y="51"/>
                  </a:lnTo>
                  <a:lnTo>
                    <a:pt x="25" y="51"/>
                  </a:lnTo>
                  <a:lnTo>
                    <a:pt x="25" y="54"/>
                  </a:lnTo>
                  <a:lnTo>
                    <a:pt x="25" y="80"/>
                  </a:lnTo>
                  <a:lnTo>
                    <a:pt x="25" y="80"/>
                  </a:lnTo>
                  <a:lnTo>
                    <a:pt x="25" y="83"/>
                  </a:lnTo>
                  <a:lnTo>
                    <a:pt x="25" y="83"/>
                  </a:lnTo>
                  <a:lnTo>
                    <a:pt x="23" y="85"/>
                  </a:lnTo>
                  <a:lnTo>
                    <a:pt x="23" y="85"/>
                  </a:lnTo>
                  <a:lnTo>
                    <a:pt x="15" y="88"/>
                  </a:lnTo>
                  <a:lnTo>
                    <a:pt x="15" y="88"/>
                  </a:lnTo>
                  <a:lnTo>
                    <a:pt x="15" y="85"/>
                  </a:lnTo>
                  <a:lnTo>
                    <a:pt x="15" y="85"/>
                  </a:lnTo>
                  <a:lnTo>
                    <a:pt x="13" y="80"/>
                  </a:lnTo>
                  <a:lnTo>
                    <a:pt x="13" y="80"/>
                  </a:lnTo>
                  <a:lnTo>
                    <a:pt x="17" y="80"/>
                  </a:lnTo>
                  <a:lnTo>
                    <a:pt x="17" y="80"/>
                  </a:lnTo>
                  <a:lnTo>
                    <a:pt x="19" y="80"/>
                  </a:lnTo>
                  <a:lnTo>
                    <a:pt x="19" y="80"/>
                  </a:lnTo>
                  <a:lnTo>
                    <a:pt x="19" y="79"/>
                  </a:lnTo>
                  <a:lnTo>
                    <a:pt x="19" y="73"/>
                  </a:lnTo>
                  <a:lnTo>
                    <a:pt x="10" y="73"/>
                  </a:lnTo>
                  <a:lnTo>
                    <a:pt x="10" y="73"/>
                  </a:lnTo>
                  <a:lnTo>
                    <a:pt x="9" y="80"/>
                  </a:lnTo>
                  <a:lnTo>
                    <a:pt x="9" y="80"/>
                  </a:lnTo>
                  <a:lnTo>
                    <a:pt x="7" y="85"/>
                  </a:lnTo>
                  <a:lnTo>
                    <a:pt x="6" y="88"/>
                  </a:lnTo>
                  <a:lnTo>
                    <a:pt x="6" y="88"/>
                  </a:lnTo>
                  <a:lnTo>
                    <a:pt x="1" y="85"/>
                  </a:lnTo>
                  <a:lnTo>
                    <a:pt x="0" y="83"/>
                  </a:lnTo>
                  <a:lnTo>
                    <a:pt x="1" y="80"/>
                  </a:lnTo>
                  <a:close/>
                  <a:moveTo>
                    <a:pt x="0" y="15"/>
                  </a:moveTo>
                  <a:lnTo>
                    <a:pt x="0" y="1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" y="11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8"/>
                  </a:lnTo>
                  <a:lnTo>
                    <a:pt x="23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37" y="3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4" y="0"/>
                  </a:lnTo>
                  <a:lnTo>
                    <a:pt x="46" y="8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81" y="8"/>
                  </a:lnTo>
                  <a:lnTo>
                    <a:pt x="81" y="8"/>
                  </a:lnTo>
                  <a:lnTo>
                    <a:pt x="81" y="9"/>
                  </a:lnTo>
                  <a:lnTo>
                    <a:pt x="81" y="9"/>
                  </a:lnTo>
                  <a:lnTo>
                    <a:pt x="81" y="11"/>
                  </a:lnTo>
                  <a:lnTo>
                    <a:pt x="81" y="11"/>
                  </a:lnTo>
                  <a:lnTo>
                    <a:pt x="81" y="15"/>
                  </a:lnTo>
                  <a:lnTo>
                    <a:pt x="81" y="15"/>
                  </a:lnTo>
                  <a:lnTo>
                    <a:pt x="60" y="14"/>
                  </a:lnTo>
                  <a:lnTo>
                    <a:pt x="20" y="14"/>
                  </a:lnTo>
                  <a:lnTo>
                    <a:pt x="20" y="19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1" y="21"/>
                  </a:lnTo>
                  <a:lnTo>
                    <a:pt x="72" y="24"/>
                  </a:lnTo>
                  <a:lnTo>
                    <a:pt x="72" y="24"/>
                  </a:lnTo>
                  <a:lnTo>
                    <a:pt x="56" y="24"/>
                  </a:lnTo>
                  <a:lnTo>
                    <a:pt x="20" y="24"/>
                  </a:lnTo>
                  <a:lnTo>
                    <a:pt x="20" y="24"/>
                  </a:lnTo>
                  <a:lnTo>
                    <a:pt x="13" y="24"/>
                  </a:lnTo>
                  <a:lnTo>
                    <a:pt x="13" y="24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8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13" y="14"/>
                  </a:lnTo>
                  <a:lnTo>
                    <a:pt x="0" y="15"/>
                  </a:lnTo>
                  <a:lnTo>
                    <a:pt x="0" y="15"/>
                  </a:lnTo>
                  <a:close/>
                  <a:moveTo>
                    <a:pt x="10" y="68"/>
                  </a:moveTo>
                  <a:lnTo>
                    <a:pt x="19" y="68"/>
                  </a:lnTo>
                  <a:lnTo>
                    <a:pt x="19" y="62"/>
                  </a:lnTo>
                  <a:lnTo>
                    <a:pt x="12" y="62"/>
                  </a:lnTo>
                  <a:lnTo>
                    <a:pt x="10" y="68"/>
                  </a:lnTo>
                  <a:close/>
                  <a:moveTo>
                    <a:pt x="12" y="58"/>
                  </a:moveTo>
                  <a:lnTo>
                    <a:pt x="19" y="58"/>
                  </a:lnTo>
                  <a:lnTo>
                    <a:pt x="19" y="52"/>
                  </a:lnTo>
                  <a:lnTo>
                    <a:pt x="12" y="52"/>
                  </a:lnTo>
                  <a:lnTo>
                    <a:pt x="12" y="58"/>
                  </a:lnTo>
                  <a:close/>
                  <a:moveTo>
                    <a:pt x="15" y="43"/>
                  </a:moveTo>
                  <a:lnTo>
                    <a:pt x="15" y="43"/>
                  </a:lnTo>
                  <a:lnTo>
                    <a:pt x="15" y="40"/>
                  </a:lnTo>
                  <a:lnTo>
                    <a:pt x="15" y="40"/>
                  </a:lnTo>
                  <a:lnTo>
                    <a:pt x="15" y="37"/>
                  </a:lnTo>
                  <a:lnTo>
                    <a:pt x="15" y="33"/>
                  </a:lnTo>
                  <a:lnTo>
                    <a:pt x="15" y="33"/>
                  </a:lnTo>
                  <a:lnTo>
                    <a:pt x="15" y="30"/>
                  </a:lnTo>
                  <a:lnTo>
                    <a:pt x="15" y="27"/>
                  </a:lnTo>
                  <a:lnTo>
                    <a:pt x="15" y="27"/>
                  </a:lnTo>
                  <a:lnTo>
                    <a:pt x="20" y="28"/>
                  </a:lnTo>
                  <a:lnTo>
                    <a:pt x="63" y="28"/>
                  </a:lnTo>
                  <a:lnTo>
                    <a:pt x="63" y="28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69" y="30"/>
                  </a:lnTo>
                  <a:lnTo>
                    <a:pt x="69" y="30"/>
                  </a:lnTo>
                  <a:lnTo>
                    <a:pt x="69" y="33"/>
                  </a:lnTo>
                  <a:lnTo>
                    <a:pt x="69" y="37"/>
                  </a:lnTo>
                  <a:lnTo>
                    <a:pt x="69" y="37"/>
                  </a:lnTo>
                  <a:lnTo>
                    <a:pt x="69" y="40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63" y="43"/>
                  </a:lnTo>
                  <a:lnTo>
                    <a:pt x="20" y="43"/>
                  </a:lnTo>
                  <a:lnTo>
                    <a:pt x="20" y="43"/>
                  </a:lnTo>
                  <a:lnTo>
                    <a:pt x="15" y="43"/>
                  </a:lnTo>
                  <a:lnTo>
                    <a:pt x="15" y="43"/>
                  </a:lnTo>
                  <a:close/>
                  <a:moveTo>
                    <a:pt x="20" y="37"/>
                  </a:moveTo>
                  <a:lnTo>
                    <a:pt x="63" y="37"/>
                  </a:lnTo>
                  <a:lnTo>
                    <a:pt x="63" y="33"/>
                  </a:lnTo>
                  <a:lnTo>
                    <a:pt x="20" y="33"/>
                  </a:lnTo>
                  <a:lnTo>
                    <a:pt x="20" y="37"/>
                  </a:lnTo>
                  <a:close/>
                  <a:moveTo>
                    <a:pt x="26" y="83"/>
                  </a:moveTo>
                  <a:lnTo>
                    <a:pt x="29" y="82"/>
                  </a:lnTo>
                  <a:lnTo>
                    <a:pt x="29" y="82"/>
                  </a:lnTo>
                  <a:lnTo>
                    <a:pt x="32" y="79"/>
                  </a:lnTo>
                  <a:lnTo>
                    <a:pt x="35" y="76"/>
                  </a:lnTo>
                  <a:lnTo>
                    <a:pt x="35" y="76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8" y="62"/>
                  </a:lnTo>
                  <a:lnTo>
                    <a:pt x="38" y="61"/>
                  </a:lnTo>
                  <a:lnTo>
                    <a:pt x="38" y="61"/>
                  </a:lnTo>
                  <a:lnTo>
                    <a:pt x="38" y="59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43" y="56"/>
                  </a:lnTo>
                  <a:lnTo>
                    <a:pt x="43" y="59"/>
                  </a:lnTo>
                  <a:lnTo>
                    <a:pt x="43" y="59"/>
                  </a:lnTo>
                  <a:lnTo>
                    <a:pt x="43" y="61"/>
                  </a:lnTo>
                  <a:lnTo>
                    <a:pt x="43" y="61"/>
                  </a:lnTo>
                  <a:lnTo>
                    <a:pt x="43" y="65"/>
                  </a:lnTo>
                  <a:lnTo>
                    <a:pt x="43" y="65"/>
                  </a:lnTo>
                  <a:lnTo>
                    <a:pt x="41" y="70"/>
                  </a:lnTo>
                  <a:lnTo>
                    <a:pt x="41" y="70"/>
                  </a:lnTo>
                  <a:lnTo>
                    <a:pt x="41" y="76"/>
                  </a:lnTo>
                  <a:lnTo>
                    <a:pt x="41" y="76"/>
                  </a:lnTo>
                  <a:lnTo>
                    <a:pt x="44" y="73"/>
                  </a:lnTo>
                  <a:lnTo>
                    <a:pt x="50" y="79"/>
                  </a:lnTo>
                  <a:lnTo>
                    <a:pt x="50" y="79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46" y="83"/>
                  </a:lnTo>
                  <a:lnTo>
                    <a:pt x="44" y="82"/>
                  </a:lnTo>
                  <a:lnTo>
                    <a:pt x="44" y="82"/>
                  </a:lnTo>
                  <a:lnTo>
                    <a:pt x="43" y="80"/>
                  </a:lnTo>
                  <a:lnTo>
                    <a:pt x="43" y="80"/>
                  </a:lnTo>
                  <a:lnTo>
                    <a:pt x="43" y="77"/>
                  </a:lnTo>
                  <a:lnTo>
                    <a:pt x="40" y="76"/>
                  </a:lnTo>
                  <a:lnTo>
                    <a:pt x="40" y="76"/>
                  </a:lnTo>
                  <a:lnTo>
                    <a:pt x="38" y="80"/>
                  </a:lnTo>
                  <a:lnTo>
                    <a:pt x="38" y="80"/>
                  </a:lnTo>
                  <a:lnTo>
                    <a:pt x="32" y="86"/>
                  </a:lnTo>
                  <a:lnTo>
                    <a:pt x="31" y="88"/>
                  </a:lnTo>
                  <a:lnTo>
                    <a:pt x="31" y="88"/>
                  </a:lnTo>
                  <a:lnTo>
                    <a:pt x="26" y="83"/>
                  </a:lnTo>
                  <a:lnTo>
                    <a:pt x="26" y="83"/>
                  </a:lnTo>
                  <a:close/>
                  <a:moveTo>
                    <a:pt x="28" y="73"/>
                  </a:moveTo>
                  <a:lnTo>
                    <a:pt x="28" y="73"/>
                  </a:lnTo>
                  <a:lnTo>
                    <a:pt x="28" y="70"/>
                  </a:lnTo>
                  <a:lnTo>
                    <a:pt x="28" y="70"/>
                  </a:lnTo>
                  <a:lnTo>
                    <a:pt x="28" y="67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1"/>
                  </a:lnTo>
                  <a:lnTo>
                    <a:pt x="28" y="48"/>
                  </a:lnTo>
                  <a:lnTo>
                    <a:pt x="28" y="48"/>
                  </a:lnTo>
                  <a:lnTo>
                    <a:pt x="35" y="48"/>
                  </a:lnTo>
                  <a:lnTo>
                    <a:pt x="46" y="48"/>
                  </a:lnTo>
                  <a:lnTo>
                    <a:pt x="46" y="48"/>
                  </a:lnTo>
                  <a:lnTo>
                    <a:pt x="52" y="48"/>
                  </a:lnTo>
                  <a:lnTo>
                    <a:pt x="52" y="48"/>
                  </a:lnTo>
                  <a:lnTo>
                    <a:pt x="52" y="51"/>
                  </a:lnTo>
                  <a:lnTo>
                    <a:pt x="52" y="51"/>
                  </a:lnTo>
                  <a:lnTo>
                    <a:pt x="52" y="54"/>
                  </a:lnTo>
                  <a:lnTo>
                    <a:pt x="52" y="65"/>
                  </a:lnTo>
                  <a:lnTo>
                    <a:pt x="52" y="65"/>
                  </a:lnTo>
                  <a:lnTo>
                    <a:pt x="52" y="68"/>
                  </a:lnTo>
                  <a:lnTo>
                    <a:pt x="52" y="73"/>
                  </a:lnTo>
                  <a:lnTo>
                    <a:pt x="52" y="73"/>
                  </a:lnTo>
                  <a:lnTo>
                    <a:pt x="49" y="71"/>
                  </a:lnTo>
                  <a:lnTo>
                    <a:pt x="49" y="71"/>
                  </a:lnTo>
                  <a:lnTo>
                    <a:pt x="46" y="73"/>
                  </a:lnTo>
                  <a:lnTo>
                    <a:pt x="46" y="73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6" y="65"/>
                  </a:lnTo>
                  <a:lnTo>
                    <a:pt x="46" y="52"/>
                  </a:lnTo>
                  <a:lnTo>
                    <a:pt x="35" y="52"/>
                  </a:lnTo>
                  <a:lnTo>
                    <a:pt x="35" y="67"/>
                  </a:lnTo>
                  <a:lnTo>
                    <a:pt x="35" y="67"/>
                  </a:lnTo>
                  <a:lnTo>
                    <a:pt x="35" y="70"/>
                  </a:lnTo>
                  <a:lnTo>
                    <a:pt x="35" y="73"/>
                  </a:lnTo>
                  <a:lnTo>
                    <a:pt x="35" y="73"/>
                  </a:lnTo>
                  <a:lnTo>
                    <a:pt x="32" y="73"/>
                  </a:lnTo>
                  <a:lnTo>
                    <a:pt x="32" y="73"/>
                  </a:lnTo>
                  <a:lnTo>
                    <a:pt x="28" y="73"/>
                  </a:lnTo>
                  <a:lnTo>
                    <a:pt x="28" y="73"/>
                  </a:lnTo>
                  <a:close/>
                  <a:moveTo>
                    <a:pt x="47" y="85"/>
                  </a:moveTo>
                  <a:lnTo>
                    <a:pt x="49" y="82"/>
                  </a:lnTo>
                  <a:lnTo>
                    <a:pt x="49" y="82"/>
                  </a:lnTo>
                  <a:lnTo>
                    <a:pt x="52" y="79"/>
                  </a:lnTo>
                  <a:lnTo>
                    <a:pt x="52" y="79"/>
                  </a:lnTo>
                  <a:lnTo>
                    <a:pt x="54" y="73"/>
                  </a:lnTo>
                  <a:lnTo>
                    <a:pt x="54" y="73"/>
                  </a:lnTo>
                  <a:lnTo>
                    <a:pt x="54" y="65"/>
                  </a:lnTo>
                  <a:lnTo>
                    <a:pt x="54" y="65"/>
                  </a:lnTo>
                  <a:lnTo>
                    <a:pt x="54" y="61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4" y="55"/>
                  </a:lnTo>
                  <a:lnTo>
                    <a:pt x="54" y="55"/>
                  </a:lnTo>
                  <a:lnTo>
                    <a:pt x="54" y="55"/>
                  </a:lnTo>
                  <a:lnTo>
                    <a:pt x="54" y="55"/>
                  </a:lnTo>
                  <a:lnTo>
                    <a:pt x="54" y="54"/>
                  </a:lnTo>
                  <a:lnTo>
                    <a:pt x="54" y="48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77" y="48"/>
                  </a:lnTo>
                  <a:lnTo>
                    <a:pt x="77" y="48"/>
                  </a:lnTo>
                  <a:lnTo>
                    <a:pt x="77" y="51"/>
                  </a:lnTo>
                  <a:lnTo>
                    <a:pt x="77" y="51"/>
                  </a:lnTo>
                  <a:lnTo>
                    <a:pt x="77" y="54"/>
                  </a:lnTo>
                  <a:lnTo>
                    <a:pt x="75" y="77"/>
                  </a:lnTo>
                  <a:lnTo>
                    <a:pt x="75" y="77"/>
                  </a:lnTo>
                  <a:lnTo>
                    <a:pt x="75" y="77"/>
                  </a:lnTo>
                  <a:lnTo>
                    <a:pt x="75" y="77"/>
                  </a:lnTo>
                  <a:lnTo>
                    <a:pt x="77" y="79"/>
                  </a:lnTo>
                  <a:lnTo>
                    <a:pt x="77" y="79"/>
                  </a:lnTo>
                  <a:lnTo>
                    <a:pt x="77" y="79"/>
                  </a:lnTo>
                  <a:lnTo>
                    <a:pt x="77" y="79"/>
                  </a:lnTo>
                  <a:lnTo>
                    <a:pt x="78" y="80"/>
                  </a:lnTo>
                  <a:lnTo>
                    <a:pt x="78" y="80"/>
                  </a:lnTo>
                  <a:lnTo>
                    <a:pt x="78" y="79"/>
                  </a:lnTo>
                  <a:lnTo>
                    <a:pt x="78" y="79"/>
                  </a:lnTo>
                  <a:lnTo>
                    <a:pt x="80" y="77"/>
                  </a:lnTo>
                  <a:lnTo>
                    <a:pt x="80" y="74"/>
                  </a:lnTo>
                  <a:lnTo>
                    <a:pt x="80" y="71"/>
                  </a:lnTo>
                  <a:lnTo>
                    <a:pt x="80" y="71"/>
                  </a:lnTo>
                  <a:lnTo>
                    <a:pt x="83" y="73"/>
                  </a:lnTo>
                  <a:lnTo>
                    <a:pt x="83" y="73"/>
                  </a:lnTo>
                  <a:lnTo>
                    <a:pt x="86" y="74"/>
                  </a:lnTo>
                  <a:lnTo>
                    <a:pt x="86" y="74"/>
                  </a:lnTo>
                  <a:lnTo>
                    <a:pt x="84" y="80"/>
                  </a:lnTo>
                  <a:lnTo>
                    <a:pt x="84" y="80"/>
                  </a:lnTo>
                  <a:lnTo>
                    <a:pt x="83" y="85"/>
                  </a:lnTo>
                  <a:lnTo>
                    <a:pt x="83" y="85"/>
                  </a:lnTo>
                  <a:lnTo>
                    <a:pt x="80" y="86"/>
                  </a:lnTo>
                  <a:lnTo>
                    <a:pt x="77" y="86"/>
                  </a:lnTo>
                  <a:lnTo>
                    <a:pt x="77" y="86"/>
                  </a:lnTo>
                  <a:lnTo>
                    <a:pt x="72" y="85"/>
                  </a:lnTo>
                  <a:lnTo>
                    <a:pt x="71" y="85"/>
                  </a:lnTo>
                  <a:lnTo>
                    <a:pt x="71" y="85"/>
                  </a:lnTo>
                  <a:lnTo>
                    <a:pt x="71" y="82"/>
                  </a:lnTo>
                  <a:lnTo>
                    <a:pt x="71" y="82"/>
                  </a:lnTo>
                  <a:lnTo>
                    <a:pt x="71" y="80"/>
                  </a:lnTo>
                  <a:lnTo>
                    <a:pt x="71" y="5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60" y="55"/>
                  </a:lnTo>
                  <a:lnTo>
                    <a:pt x="60" y="59"/>
                  </a:lnTo>
                  <a:lnTo>
                    <a:pt x="60" y="65"/>
                  </a:lnTo>
                  <a:lnTo>
                    <a:pt x="60" y="65"/>
                  </a:lnTo>
                  <a:lnTo>
                    <a:pt x="59" y="76"/>
                  </a:lnTo>
                  <a:lnTo>
                    <a:pt x="59" y="76"/>
                  </a:lnTo>
                  <a:lnTo>
                    <a:pt x="54" y="86"/>
                  </a:lnTo>
                  <a:lnTo>
                    <a:pt x="53" y="88"/>
                  </a:lnTo>
                  <a:lnTo>
                    <a:pt x="53" y="88"/>
                  </a:lnTo>
                  <a:lnTo>
                    <a:pt x="52" y="86"/>
                  </a:lnTo>
                  <a:lnTo>
                    <a:pt x="52" y="86"/>
                  </a:lnTo>
                  <a:lnTo>
                    <a:pt x="47" y="85"/>
                  </a:lnTo>
                  <a:lnTo>
                    <a:pt x="47" y="85"/>
                  </a:lnTo>
                  <a:close/>
                  <a:moveTo>
                    <a:pt x="63" y="76"/>
                  </a:moveTo>
                  <a:lnTo>
                    <a:pt x="63" y="73"/>
                  </a:lnTo>
                  <a:lnTo>
                    <a:pt x="63" y="73"/>
                  </a:lnTo>
                  <a:lnTo>
                    <a:pt x="63" y="70"/>
                  </a:lnTo>
                  <a:lnTo>
                    <a:pt x="63" y="70"/>
                  </a:lnTo>
                  <a:lnTo>
                    <a:pt x="63" y="65"/>
                  </a:lnTo>
                  <a:lnTo>
                    <a:pt x="63" y="65"/>
                  </a:lnTo>
                  <a:lnTo>
                    <a:pt x="63" y="62"/>
                  </a:lnTo>
                  <a:lnTo>
                    <a:pt x="63" y="62"/>
                  </a:lnTo>
                  <a:lnTo>
                    <a:pt x="63" y="61"/>
                  </a:lnTo>
                  <a:lnTo>
                    <a:pt x="63" y="59"/>
                  </a:lnTo>
                  <a:lnTo>
                    <a:pt x="63" y="56"/>
                  </a:lnTo>
                  <a:lnTo>
                    <a:pt x="63" y="56"/>
                  </a:lnTo>
                  <a:lnTo>
                    <a:pt x="68" y="56"/>
                  </a:lnTo>
                  <a:lnTo>
                    <a:pt x="68" y="59"/>
                  </a:lnTo>
                  <a:lnTo>
                    <a:pt x="68" y="59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68" y="68"/>
                  </a:lnTo>
                  <a:lnTo>
                    <a:pt x="68" y="71"/>
                  </a:lnTo>
                  <a:lnTo>
                    <a:pt x="68" y="71"/>
                  </a:lnTo>
                  <a:lnTo>
                    <a:pt x="68" y="73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63" y="76"/>
                  </a:lnTo>
                  <a:lnTo>
                    <a:pt x="63" y="76"/>
                  </a:lnTo>
                  <a:close/>
                </a:path>
              </a:pathLst>
            </a:custGeom>
            <a:solidFill>
              <a:srgbClr val="BF9D5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宋体" pitchFamily="2" charset="-122"/>
              </a:endParaRPr>
            </a:p>
          </p:txBody>
        </p:sp>
      </p:grpSp>
      <p:sp>
        <p:nvSpPr>
          <p:cNvPr id="25" name="Text Box 28"/>
          <p:cNvSpPr txBox="1"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8791428" y="142852"/>
            <a:ext cx="254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defRPr/>
            </a:pPr>
            <a:r>
              <a:rPr lang="zh-CN" altLang="en-US" sz="1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绝密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>
            <p:custDataLst>
              <p:tags r:id="rId2"/>
            </p:custDataLst>
          </p:nvPr>
        </p:nvSpPr>
        <p:spPr bwMode="gray">
          <a:xfrm rot="10800000" flipH="1">
            <a:off x="0" y="0"/>
            <a:ext cx="1143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>
            <p:custDataLst>
              <p:tags r:id="rId3"/>
            </p:custDataLst>
          </p:nvPr>
        </p:nvSpPr>
        <p:spPr bwMode="gray">
          <a:xfrm rot="10800000" flipH="1">
            <a:off x="1" y="6453188"/>
            <a:ext cx="1143000" cy="144000"/>
          </a:xfrm>
          <a:prstGeom prst="rect">
            <a:avLst/>
          </a:prstGeom>
          <a:solidFill>
            <a:srgbClr val="BF9D5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008063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ea typeface="宋体" pitchFamily="2" charset="-122"/>
            </a:endParaRPr>
          </a:p>
        </p:txBody>
      </p:sp>
      <p:graphicFrame>
        <p:nvGraphicFramePr>
          <p:cNvPr id="10" name="对象 9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6626" name="think-cell Slide" r:id="rId11" imgW="0" imgH="0" progId="">
              <p:embed/>
            </p:oleObj>
          </a:graphicData>
        </a:graphic>
      </p:graphicFrame>
      <p:sp>
        <p:nvSpPr>
          <p:cNvPr id="2" name="矩形 1"/>
          <p:cNvSpPr/>
          <p:nvPr userDrawn="1">
            <p:custDataLst>
              <p:tags r:id="rId4"/>
            </p:custDataLst>
          </p:nvPr>
        </p:nvSpPr>
        <p:spPr bwMode="gray">
          <a:xfrm rot="10800000" flipH="1">
            <a:off x="1143000" y="0"/>
            <a:ext cx="8001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Freeform 5"/>
          <p:cNvSpPr>
            <a:spLocks noEditPoints="1"/>
          </p:cNvSpPr>
          <p:nvPr userDrawn="1">
            <p:custDataLst>
              <p:tags r:id="rId5"/>
            </p:custDataLst>
          </p:nvPr>
        </p:nvSpPr>
        <p:spPr bwMode="gray">
          <a:xfrm>
            <a:off x="214313" y="166688"/>
            <a:ext cx="4257675" cy="4273550"/>
          </a:xfrm>
          <a:custGeom>
            <a:avLst/>
            <a:gdLst/>
            <a:ahLst/>
            <a:cxnLst>
              <a:cxn ang="0">
                <a:pos x="136" y="1087"/>
              </a:cxn>
              <a:cxn ang="0">
                <a:pos x="231" y="803"/>
              </a:cxn>
              <a:cxn ang="0">
                <a:pos x="389" y="556"/>
              </a:cxn>
              <a:cxn ang="0">
                <a:pos x="600" y="354"/>
              </a:cxn>
              <a:cxn ang="0">
                <a:pos x="853" y="207"/>
              </a:cxn>
              <a:cxn ang="0">
                <a:pos x="1141" y="126"/>
              </a:cxn>
              <a:cxn ang="0">
                <a:pos x="1450" y="118"/>
              </a:cxn>
              <a:cxn ang="0">
                <a:pos x="1744" y="186"/>
              </a:cxn>
              <a:cxn ang="0">
                <a:pos x="2006" y="320"/>
              </a:cxn>
              <a:cxn ang="0">
                <a:pos x="2226" y="512"/>
              </a:cxn>
              <a:cxn ang="0">
                <a:pos x="2395" y="751"/>
              </a:cxn>
              <a:cxn ang="0">
                <a:pos x="2503" y="1028"/>
              </a:cxn>
              <a:cxn ang="0">
                <a:pos x="2541" y="1333"/>
              </a:cxn>
              <a:cxn ang="0">
                <a:pos x="2503" y="1637"/>
              </a:cxn>
              <a:cxn ang="0">
                <a:pos x="2395" y="1914"/>
              </a:cxn>
              <a:cxn ang="0">
                <a:pos x="2226" y="2154"/>
              </a:cxn>
              <a:cxn ang="0">
                <a:pos x="2006" y="2345"/>
              </a:cxn>
              <a:cxn ang="0">
                <a:pos x="1744" y="2479"/>
              </a:cxn>
              <a:cxn ang="0">
                <a:pos x="1450" y="2547"/>
              </a:cxn>
              <a:cxn ang="0">
                <a:pos x="1141" y="2539"/>
              </a:cxn>
              <a:cxn ang="0">
                <a:pos x="853" y="2458"/>
              </a:cxn>
              <a:cxn ang="0">
                <a:pos x="600" y="2311"/>
              </a:cxn>
              <a:cxn ang="0">
                <a:pos x="389" y="2109"/>
              </a:cxn>
              <a:cxn ang="0">
                <a:pos x="231" y="1862"/>
              </a:cxn>
              <a:cxn ang="0">
                <a:pos x="136" y="1578"/>
              </a:cxn>
              <a:cxn ang="0">
                <a:pos x="0" y="1333"/>
              </a:cxn>
              <a:cxn ang="0">
                <a:pos x="42" y="1000"/>
              </a:cxn>
              <a:cxn ang="0">
                <a:pos x="160" y="698"/>
              </a:cxn>
              <a:cxn ang="0">
                <a:pos x="344" y="437"/>
              </a:cxn>
              <a:cxn ang="0">
                <a:pos x="585" y="228"/>
              </a:cxn>
              <a:cxn ang="0">
                <a:pos x="870" y="81"/>
              </a:cxn>
              <a:cxn ang="0">
                <a:pos x="1191" y="6"/>
              </a:cxn>
              <a:cxn ang="0">
                <a:pos x="1528" y="15"/>
              </a:cxn>
              <a:cxn ang="0">
                <a:pos x="1843" y="105"/>
              </a:cxn>
              <a:cxn ang="0">
                <a:pos x="2120" y="265"/>
              </a:cxn>
              <a:cxn ang="0">
                <a:pos x="2350" y="485"/>
              </a:cxn>
              <a:cxn ang="0">
                <a:pos x="2522" y="755"/>
              </a:cxn>
              <a:cxn ang="0">
                <a:pos x="2626" y="1064"/>
              </a:cxn>
              <a:cxn ang="0">
                <a:pos x="2652" y="1401"/>
              </a:cxn>
              <a:cxn ang="0">
                <a:pos x="2594" y="1729"/>
              </a:cxn>
              <a:cxn ang="0">
                <a:pos x="2461" y="2024"/>
              </a:cxn>
              <a:cxn ang="0">
                <a:pos x="2265" y="2275"/>
              </a:cxn>
              <a:cxn ang="0">
                <a:pos x="2015" y="2472"/>
              </a:cxn>
              <a:cxn ang="0">
                <a:pos x="1721" y="2605"/>
              </a:cxn>
              <a:cxn ang="0">
                <a:pos x="1395" y="2663"/>
              </a:cxn>
              <a:cxn ang="0">
                <a:pos x="1059" y="2638"/>
              </a:cxn>
              <a:cxn ang="0">
                <a:pos x="751" y="2534"/>
              </a:cxn>
              <a:cxn ang="0">
                <a:pos x="483" y="2361"/>
              </a:cxn>
              <a:cxn ang="0">
                <a:pos x="264" y="2130"/>
              </a:cxn>
              <a:cxn ang="0">
                <a:pos x="105" y="1851"/>
              </a:cxn>
              <a:cxn ang="0">
                <a:pos x="15" y="1535"/>
              </a:cxn>
            </a:cxnLst>
            <a:rect l="0" t="0" r="r" b="b"/>
            <a:pathLst>
              <a:path w="2653" h="2665">
                <a:moveTo>
                  <a:pt x="111" y="1333"/>
                </a:moveTo>
                <a:lnTo>
                  <a:pt x="112" y="1270"/>
                </a:lnTo>
                <a:lnTo>
                  <a:pt x="118" y="1208"/>
                </a:lnTo>
                <a:lnTo>
                  <a:pt x="125" y="1147"/>
                </a:lnTo>
                <a:lnTo>
                  <a:pt x="136" y="1087"/>
                </a:lnTo>
                <a:lnTo>
                  <a:pt x="150" y="1028"/>
                </a:lnTo>
                <a:lnTo>
                  <a:pt x="166" y="970"/>
                </a:lnTo>
                <a:lnTo>
                  <a:pt x="185" y="913"/>
                </a:lnTo>
                <a:lnTo>
                  <a:pt x="206" y="858"/>
                </a:lnTo>
                <a:lnTo>
                  <a:pt x="231" y="803"/>
                </a:lnTo>
                <a:lnTo>
                  <a:pt x="258" y="751"/>
                </a:lnTo>
                <a:lnTo>
                  <a:pt x="286" y="700"/>
                </a:lnTo>
                <a:lnTo>
                  <a:pt x="318" y="650"/>
                </a:lnTo>
                <a:lnTo>
                  <a:pt x="353" y="602"/>
                </a:lnTo>
                <a:lnTo>
                  <a:pt x="389" y="556"/>
                </a:lnTo>
                <a:lnTo>
                  <a:pt x="426" y="512"/>
                </a:lnTo>
                <a:lnTo>
                  <a:pt x="467" y="469"/>
                </a:lnTo>
                <a:lnTo>
                  <a:pt x="509" y="428"/>
                </a:lnTo>
                <a:lnTo>
                  <a:pt x="554" y="391"/>
                </a:lnTo>
                <a:lnTo>
                  <a:pt x="600" y="354"/>
                </a:lnTo>
                <a:lnTo>
                  <a:pt x="647" y="320"/>
                </a:lnTo>
                <a:lnTo>
                  <a:pt x="696" y="289"/>
                </a:lnTo>
                <a:lnTo>
                  <a:pt x="747" y="259"/>
                </a:lnTo>
                <a:lnTo>
                  <a:pt x="799" y="232"/>
                </a:lnTo>
                <a:lnTo>
                  <a:pt x="853" y="207"/>
                </a:lnTo>
                <a:lnTo>
                  <a:pt x="908" y="186"/>
                </a:lnTo>
                <a:lnTo>
                  <a:pt x="965" y="166"/>
                </a:lnTo>
                <a:lnTo>
                  <a:pt x="1023" y="150"/>
                </a:lnTo>
                <a:lnTo>
                  <a:pt x="1082" y="136"/>
                </a:lnTo>
                <a:lnTo>
                  <a:pt x="1141" y="126"/>
                </a:lnTo>
                <a:lnTo>
                  <a:pt x="1202" y="118"/>
                </a:lnTo>
                <a:lnTo>
                  <a:pt x="1264" y="114"/>
                </a:lnTo>
                <a:lnTo>
                  <a:pt x="1326" y="112"/>
                </a:lnTo>
                <a:lnTo>
                  <a:pt x="1389" y="114"/>
                </a:lnTo>
                <a:lnTo>
                  <a:pt x="1450" y="118"/>
                </a:lnTo>
                <a:lnTo>
                  <a:pt x="1511" y="126"/>
                </a:lnTo>
                <a:lnTo>
                  <a:pt x="1571" y="136"/>
                </a:lnTo>
                <a:lnTo>
                  <a:pt x="1630" y="150"/>
                </a:lnTo>
                <a:lnTo>
                  <a:pt x="1688" y="166"/>
                </a:lnTo>
                <a:lnTo>
                  <a:pt x="1744" y="186"/>
                </a:lnTo>
                <a:lnTo>
                  <a:pt x="1800" y="207"/>
                </a:lnTo>
                <a:lnTo>
                  <a:pt x="1853" y="232"/>
                </a:lnTo>
                <a:lnTo>
                  <a:pt x="1906" y="259"/>
                </a:lnTo>
                <a:lnTo>
                  <a:pt x="1957" y="289"/>
                </a:lnTo>
                <a:lnTo>
                  <a:pt x="2006" y="320"/>
                </a:lnTo>
                <a:lnTo>
                  <a:pt x="2053" y="354"/>
                </a:lnTo>
                <a:lnTo>
                  <a:pt x="2099" y="391"/>
                </a:lnTo>
                <a:lnTo>
                  <a:pt x="2144" y="428"/>
                </a:lnTo>
                <a:lnTo>
                  <a:pt x="2186" y="469"/>
                </a:lnTo>
                <a:lnTo>
                  <a:pt x="2226" y="512"/>
                </a:lnTo>
                <a:lnTo>
                  <a:pt x="2265" y="556"/>
                </a:lnTo>
                <a:lnTo>
                  <a:pt x="2300" y="602"/>
                </a:lnTo>
                <a:lnTo>
                  <a:pt x="2334" y="650"/>
                </a:lnTo>
                <a:lnTo>
                  <a:pt x="2366" y="700"/>
                </a:lnTo>
                <a:lnTo>
                  <a:pt x="2395" y="751"/>
                </a:lnTo>
                <a:lnTo>
                  <a:pt x="2422" y="803"/>
                </a:lnTo>
                <a:lnTo>
                  <a:pt x="2446" y="858"/>
                </a:lnTo>
                <a:lnTo>
                  <a:pt x="2468" y="913"/>
                </a:lnTo>
                <a:lnTo>
                  <a:pt x="2487" y="970"/>
                </a:lnTo>
                <a:lnTo>
                  <a:pt x="2503" y="1028"/>
                </a:lnTo>
                <a:lnTo>
                  <a:pt x="2517" y="1087"/>
                </a:lnTo>
                <a:lnTo>
                  <a:pt x="2528" y="1147"/>
                </a:lnTo>
                <a:lnTo>
                  <a:pt x="2535" y="1208"/>
                </a:lnTo>
                <a:lnTo>
                  <a:pt x="2540" y="1270"/>
                </a:lnTo>
                <a:lnTo>
                  <a:pt x="2541" y="1333"/>
                </a:lnTo>
                <a:lnTo>
                  <a:pt x="2540" y="1396"/>
                </a:lnTo>
                <a:lnTo>
                  <a:pt x="2535" y="1457"/>
                </a:lnTo>
                <a:lnTo>
                  <a:pt x="2528" y="1518"/>
                </a:lnTo>
                <a:lnTo>
                  <a:pt x="2517" y="1578"/>
                </a:lnTo>
                <a:lnTo>
                  <a:pt x="2503" y="1637"/>
                </a:lnTo>
                <a:lnTo>
                  <a:pt x="2487" y="1695"/>
                </a:lnTo>
                <a:lnTo>
                  <a:pt x="2468" y="1752"/>
                </a:lnTo>
                <a:lnTo>
                  <a:pt x="2446" y="1808"/>
                </a:lnTo>
                <a:lnTo>
                  <a:pt x="2422" y="1862"/>
                </a:lnTo>
                <a:lnTo>
                  <a:pt x="2395" y="1914"/>
                </a:lnTo>
                <a:lnTo>
                  <a:pt x="2366" y="1966"/>
                </a:lnTo>
                <a:lnTo>
                  <a:pt x="2334" y="2015"/>
                </a:lnTo>
                <a:lnTo>
                  <a:pt x="2300" y="2063"/>
                </a:lnTo>
                <a:lnTo>
                  <a:pt x="2265" y="2109"/>
                </a:lnTo>
                <a:lnTo>
                  <a:pt x="2226" y="2154"/>
                </a:lnTo>
                <a:lnTo>
                  <a:pt x="2186" y="2196"/>
                </a:lnTo>
                <a:lnTo>
                  <a:pt x="2144" y="2237"/>
                </a:lnTo>
                <a:lnTo>
                  <a:pt x="2099" y="2274"/>
                </a:lnTo>
                <a:lnTo>
                  <a:pt x="2053" y="2311"/>
                </a:lnTo>
                <a:lnTo>
                  <a:pt x="2006" y="2345"/>
                </a:lnTo>
                <a:lnTo>
                  <a:pt x="1957" y="2376"/>
                </a:lnTo>
                <a:lnTo>
                  <a:pt x="1906" y="2406"/>
                </a:lnTo>
                <a:lnTo>
                  <a:pt x="1853" y="2433"/>
                </a:lnTo>
                <a:lnTo>
                  <a:pt x="1800" y="2458"/>
                </a:lnTo>
                <a:lnTo>
                  <a:pt x="1744" y="2479"/>
                </a:lnTo>
                <a:lnTo>
                  <a:pt x="1688" y="2499"/>
                </a:lnTo>
                <a:lnTo>
                  <a:pt x="1630" y="2515"/>
                </a:lnTo>
                <a:lnTo>
                  <a:pt x="1571" y="2529"/>
                </a:lnTo>
                <a:lnTo>
                  <a:pt x="1511" y="2539"/>
                </a:lnTo>
                <a:lnTo>
                  <a:pt x="1450" y="2547"/>
                </a:lnTo>
                <a:lnTo>
                  <a:pt x="1389" y="2552"/>
                </a:lnTo>
                <a:lnTo>
                  <a:pt x="1326" y="2553"/>
                </a:lnTo>
                <a:lnTo>
                  <a:pt x="1264" y="2552"/>
                </a:lnTo>
                <a:lnTo>
                  <a:pt x="1202" y="2547"/>
                </a:lnTo>
                <a:lnTo>
                  <a:pt x="1141" y="2539"/>
                </a:lnTo>
                <a:lnTo>
                  <a:pt x="1082" y="2529"/>
                </a:lnTo>
                <a:lnTo>
                  <a:pt x="1023" y="2515"/>
                </a:lnTo>
                <a:lnTo>
                  <a:pt x="965" y="2499"/>
                </a:lnTo>
                <a:lnTo>
                  <a:pt x="908" y="2479"/>
                </a:lnTo>
                <a:lnTo>
                  <a:pt x="853" y="2458"/>
                </a:lnTo>
                <a:lnTo>
                  <a:pt x="799" y="2433"/>
                </a:lnTo>
                <a:lnTo>
                  <a:pt x="747" y="2406"/>
                </a:lnTo>
                <a:lnTo>
                  <a:pt x="696" y="2376"/>
                </a:lnTo>
                <a:lnTo>
                  <a:pt x="647" y="2345"/>
                </a:lnTo>
                <a:lnTo>
                  <a:pt x="600" y="2311"/>
                </a:lnTo>
                <a:lnTo>
                  <a:pt x="554" y="2274"/>
                </a:lnTo>
                <a:lnTo>
                  <a:pt x="509" y="2237"/>
                </a:lnTo>
                <a:lnTo>
                  <a:pt x="467" y="2196"/>
                </a:lnTo>
                <a:lnTo>
                  <a:pt x="426" y="2154"/>
                </a:lnTo>
                <a:lnTo>
                  <a:pt x="389" y="2109"/>
                </a:lnTo>
                <a:lnTo>
                  <a:pt x="353" y="2063"/>
                </a:lnTo>
                <a:lnTo>
                  <a:pt x="318" y="2015"/>
                </a:lnTo>
                <a:lnTo>
                  <a:pt x="286" y="1966"/>
                </a:lnTo>
                <a:lnTo>
                  <a:pt x="258" y="1914"/>
                </a:lnTo>
                <a:lnTo>
                  <a:pt x="231" y="1862"/>
                </a:lnTo>
                <a:lnTo>
                  <a:pt x="206" y="1808"/>
                </a:lnTo>
                <a:lnTo>
                  <a:pt x="185" y="1752"/>
                </a:lnTo>
                <a:lnTo>
                  <a:pt x="166" y="1695"/>
                </a:lnTo>
                <a:lnTo>
                  <a:pt x="150" y="1637"/>
                </a:lnTo>
                <a:lnTo>
                  <a:pt x="136" y="1578"/>
                </a:lnTo>
                <a:lnTo>
                  <a:pt x="125" y="1518"/>
                </a:lnTo>
                <a:lnTo>
                  <a:pt x="118" y="1457"/>
                </a:lnTo>
                <a:lnTo>
                  <a:pt x="112" y="1396"/>
                </a:lnTo>
                <a:lnTo>
                  <a:pt x="111" y="1333"/>
                </a:lnTo>
                <a:close/>
                <a:moveTo>
                  <a:pt x="0" y="1333"/>
                </a:moveTo>
                <a:lnTo>
                  <a:pt x="2" y="1264"/>
                </a:lnTo>
                <a:lnTo>
                  <a:pt x="6" y="1196"/>
                </a:lnTo>
                <a:lnTo>
                  <a:pt x="15" y="1130"/>
                </a:lnTo>
                <a:lnTo>
                  <a:pt x="27" y="1064"/>
                </a:lnTo>
                <a:lnTo>
                  <a:pt x="42" y="1000"/>
                </a:lnTo>
                <a:lnTo>
                  <a:pt x="60" y="936"/>
                </a:lnTo>
                <a:lnTo>
                  <a:pt x="80" y="874"/>
                </a:lnTo>
                <a:lnTo>
                  <a:pt x="105" y="814"/>
                </a:lnTo>
                <a:lnTo>
                  <a:pt x="130" y="755"/>
                </a:lnTo>
                <a:lnTo>
                  <a:pt x="160" y="698"/>
                </a:lnTo>
                <a:lnTo>
                  <a:pt x="192" y="642"/>
                </a:lnTo>
                <a:lnTo>
                  <a:pt x="227" y="587"/>
                </a:lnTo>
                <a:lnTo>
                  <a:pt x="264" y="536"/>
                </a:lnTo>
                <a:lnTo>
                  <a:pt x="302" y="485"/>
                </a:lnTo>
                <a:lnTo>
                  <a:pt x="344" y="437"/>
                </a:lnTo>
                <a:lnTo>
                  <a:pt x="388" y="391"/>
                </a:lnTo>
                <a:lnTo>
                  <a:pt x="435" y="346"/>
                </a:lnTo>
                <a:lnTo>
                  <a:pt x="483" y="304"/>
                </a:lnTo>
                <a:lnTo>
                  <a:pt x="532" y="265"/>
                </a:lnTo>
                <a:lnTo>
                  <a:pt x="585" y="228"/>
                </a:lnTo>
                <a:lnTo>
                  <a:pt x="638" y="193"/>
                </a:lnTo>
                <a:lnTo>
                  <a:pt x="694" y="161"/>
                </a:lnTo>
                <a:lnTo>
                  <a:pt x="751" y="131"/>
                </a:lnTo>
                <a:lnTo>
                  <a:pt x="810" y="105"/>
                </a:lnTo>
                <a:lnTo>
                  <a:pt x="870" y="81"/>
                </a:lnTo>
                <a:lnTo>
                  <a:pt x="932" y="60"/>
                </a:lnTo>
                <a:lnTo>
                  <a:pt x="995" y="42"/>
                </a:lnTo>
                <a:lnTo>
                  <a:pt x="1059" y="27"/>
                </a:lnTo>
                <a:lnTo>
                  <a:pt x="1124" y="15"/>
                </a:lnTo>
                <a:lnTo>
                  <a:pt x="1191" y="6"/>
                </a:lnTo>
                <a:lnTo>
                  <a:pt x="1258" y="2"/>
                </a:lnTo>
                <a:lnTo>
                  <a:pt x="1326" y="0"/>
                </a:lnTo>
                <a:lnTo>
                  <a:pt x="1395" y="2"/>
                </a:lnTo>
                <a:lnTo>
                  <a:pt x="1462" y="6"/>
                </a:lnTo>
                <a:lnTo>
                  <a:pt x="1528" y="15"/>
                </a:lnTo>
                <a:lnTo>
                  <a:pt x="1594" y="27"/>
                </a:lnTo>
                <a:lnTo>
                  <a:pt x="1658" y="42"/>
                </a:lnTo>
                <a:lnTo>
                  <a:pt x="1721" y="60"/>
                </a:lnTo>
                <a:lnTo>
                  <a:pt x="1783" y="81"/>
                </a:lnTo>
                <a:lnTo>
                  <a:pt x="1843" y="105"/>
                </a:lnTo>
                <a:lnTo>
                  <a:pt x="1901" y="131"/>
                </a:lnTo>
                <a:lnTo>
                  <a:pt x="1959" y="161"/>
                </a:lnTo>
                <a:lnTo>
                  <a:pt x="2015" y="193"/>
                </a:lnTo>
                <a:lnTo>
                  <a:pt x="2068" y="228"/>
                </a:lnTo>
                <a:lnTo>
                  <a:pt x="2120" y="265"/>
                </a:lnTo>
                <a:lnTo>
                  <a:pt x="2171" y="304"/>
                </a:lnTo>
                <a:lnTo>
                  <a:pt x="2219" y="346"/>
                </a:lnTo>
                <a:lnTo>
                  <a:pt x="2265" y="391"/>
                </a:lnTo>
                <a:lnTo>
                  <a:pt x="2309" y="437"/>
                </a:lnTo>
                <a:lnTo>
                  <a:pt x="2350" y="485"/>
                </a:lnTo>
                <a:lnTo>
                  <a:pt x="2390" y="536"/>
                </a:lnTo>
                <a:lnTo>
                  <a:pt x="2426" y="587"/>
                </a:lnTo>
                <a:lnTo>
                  <a:pt x="2461" y="642"/>
                </a:lnTo>
                <a:lnTo>
                  <a:pt x="2493" y="698"/>
                </a:lnTo>
                <a:lnTo>
                  <a:pt x="2522" y="755"/>
                </a:lnTo>
                <a:lnTo>
                  <a:pt x="2549" y="814"/>
                </a:lnTo>
                <a:lnTo>
                  <a:pt x="2572" y="874"/>
                </a:lnTo>
                <a:lnTo>
                  <a:pt x="2594" y="936"/>
                </a:lnTo>
                <a:lnTo>
                  <a:pt x="2611" y="1000"/>
                </a:lnTo>
                <a:lnTo>
                  <a:pt x="2626" y="1064"/>
                </a:lnTo>
                <a:lnTo>
                  <a:pt x="2638" y="1130"/>
                </a:lnTo>
                <a:lnTo>
                  <a:pt x="2646" y="1196"/>
                </a:lnTo>
                <a:lnTo>
                  <a:pt x="2652" y="1264"/>
                </a:lnTo>
                <a:lnTo>
                  <a:pt x="2653" y="1333"/>
                </a:lnTo>
                <a:lnTo>
                  <a:pt x="2652" y="1401"/>
                </a:lnTo>
                <a:lnTo>
                  <a:pt x="2646" y="1469"/>
                </a:lnTo>
                <a:lnTo>
                  <a:pt x="2638" y="1535"/>
                </a:lnTo>
                <a:lnTo>
                  <a:pt x="2626" y="1601"/>
                </a:lnTo>
                <a:lnTo>
                  <a:pt x="2611" y="1665"/>
                </a:lnTo>
                <a:lnTo>
                  <a:pt x="2594" y="1729"/>
                </a:lnTo>
                <a:lnTo>
                  <a:pt x="2572" y="1791"/>
                </a:lnTo>
                <a:lnTo>
                  <a:pt x="2549" y="1851"/>
                </a:lnTo>
                <a:lnTo>
                  <a:pt x="2522" y="1910"/>
                </a:lnTo>
                <a:lnTo>
                  <a:pt x="2493" y="1968"/>
                </a:lnTo>
                <a:lnTo>
                  <a:pt x="2461" y="2024"/>
                </a:lnTo>
                <a:lnTo>
                  <a:pt x="2426" y="2078"/>
                </a:lnTo>
                <a:lnTo>
                  <a:pt x="2390" y="2130"/>
                </a:lnTo>
                <a:lnTo>
                  <a:pt x="2350" y="2180"/>
                </a:lnTo>
                <a:lnTo>
                  <a:pt x="2309" y="2228"/>
                </a:lnTo>
                <a:lnTo>
                  <a:pt x="2265" y="2275"/>
                </a:lnTo>
                <a:lnTo>
                  <a:pt x="2219" y="2319"/>
                </a:lnTo>
                <a:lnTo>
                  <a:pt x="2171" y="2361"/>
                </a:lnTo>
                <a:lnTo>
                  <a:pt x="2120" y="2401"/>
                </a:lnTo>
                <a:lnTo>
                  <a:pt x="2068" y="2437"/>
                </a:lnTo>
                <a:lnTo>
                  <a:pt x="2015" y="2472"/>
                </a:lnTo>
                <a:lnTo>
                  <a:pt x="1959" y="2504"/>
                </a:lnTo>
                <a:lnTo>
                  <a:pt x="1901" y="2534"/>
                </a:lnTo>
                <a:lnTo>
                  <a:pt x="1843" y="2560"/>
                </a:lnTo>
                <a:lnTo>
                  <a:pt x="1783" y="2584"/>
                </a:lnTo>
                <a:lnTo>
                  <a:pt x="1721" y="2605"/>
                </a:lnTo>
                <a:lnTo>
                  <a:pt x="1658" y="2623"/>
                </a:lnTo>
                <a:lnTo>
                  <a:pt x="1594" y="2638"/>
                </a:lnTo>
                <a:lnTo>
                  <a:pt x="1528" y="2650"/>
                </a:lnTo>
                <a:lnTo>
                  <a:pt x="1462" y="2659"/>
                </a:lnTo>
                <a:lnTo>
                  <a:pt x="1395" y="2663"/>
                </a:lnTo>
                <a:lnTo>
                  <a:pt x="1326" y="2665"/>
                </a:lnTo>
                <a:lnTo>
                  <a:pt x="1258" y="2663"/>
                </a:lnTo>
                <a:lnTo>
                  <a:pt x="1191" y="2659"/>
                </a:lnTo>
                <a:lnTo>
                  <a:pt x="1124" y="2650"/>
                </a:lnTo>
                <a:lnTo>
                  <a:pt x="1059" y="2638"/>
                </a:lnTo>
                <a:lnTo>
                  <a:pt x="995" y="2623"/>
                </a:lnTo>
                <a:lnTo>
                  <a:pt x="932" y="2605"/>
                </a:lnTo>
                <a:lnTo>
                  <a:pt x="870" y="2584"/>
                </a:lnTo>
                <a:lnTo>
                  <a:pt x="810" y="2560"/>
                </a:lnTo>
                <a:lnTo>
                  <a:pt x="751" y="2534"/>
                </a:lnTo>
                <a:lnTo>
                  <a:pt x="694" y="2504"/>
                </a:lnTo>
                <a:lnTo>
                  <a:pt x="638" y="2472"/>
                </a:lnTo>
                <a:lnTo>
                  <a:pt x="585" y="2437"/>
                </a:lnTo>
                <a:lnTo>
                  <a:pt x="532" y="2401"/>
                </a:lnTo>
                <a:lnTo>
                  <a:pt x="483" y="2361"/>
                </a:lnTo>
                <a:lnTo>
                  <a:pt x="435" y="2319"/>
                </a:lnTo>
                <a:lnTo>
                  <a:pt x="388" y="2275"/>
                </a:lnTo>
                <a:lnTo>
                  <a:pt x="344" y="2228"/>
                </a:lnTo>
                <a:lnTo>
                  <a:pt x="302" y="2180"/>
                </a:lnTo>
                <a:lnTo>
                  <a:pt x="264" y="2130"/>
                </a:lnTo>
                <a:lnTo>
                  <a:pt x="227" y="2078"/>
                </a:lnTo>
                <a:lnTo>
                  <a:pt x="192" y="2024"/>
                </a:lnTo>
                <a:lnTo>
                  <a:pt x="160" y="1968"/>
                </a:lnTo>
                <a:lnTo>
                  <a:pt x="130" y="1910"/>
                </a:lnTo>
                <a:lnTo>
                  <a:pt x="105" y="1851"/>
                </a:lnTo>
                <a:lnTo>
                  <a:pt x="80" y="1791"/>
                </a:lnTo>
                <a:lnTo>
                  <a:pt x="60" y="1729"/>
                </a:lnTo>
                <a:lnTo>
                  <a:pt x="42" y="1665"/>
                </a:lnTo>
                <a:lnTo>
                  <a:pt x="27" y="1601"/>
                </a:lnTo>
                <a:lnTo>
                  <a:pt x="15" y="1535"/>
                </a:lnTo>
                <a:lnTo>
                  <a:pt x="6" y="1469"/>
                </a:lnTo>
                <a:lnTo>
                  <a:pt x="2" y="1401"/>
                </a:lnTo>
                <a:lnTo>
                  <a:pt x="0" y="133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Rectangle 27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gray">
          <a:xfrm>
            <a:off x="2051050" y="6453188"/>
            <a:ext cx="7091363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gray">
          <a:xfrm>
            <a:off x="2051050" y="331788"/>
            <a:ext cx="7092950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1" name="灯片编号占位符 2"/>
          <p:cNvSpPr>
            <a:spLocks noGrp="1"/>
          </p:cNvSpPr>
          <p:nvPr>
            <p:ph type="sldNum" sz="quarter" idx="10"/>
            <p:custDataLst>
              <p:tags r:id="rId8"/>
            </p:custDataLst>
          </p:nvPr>
        </p:nvSpPr>
        <p:spPr>
          <a:xfrm>
            <a:off x="8769350" y="6626249"/>
            <a:ext cx="373063" cy="249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8AAB2-88A4-4FBA-B34F-8FF86D70497C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 userDrawn="1">
            <p:custDataLst>
              <p:tags r:id="rId9"/>
            </p:custDataLst>
          </p:nvPr>
        </p:nvSpPr>
        <p:spPr bwMode="gray">
          <a:xfrm>
            <a:off x="8791428" y="142852"/>
            <a:ext cx="254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defRPr/>
            </a:pPr>
            <a:r>
              <a:rPr lang="zh-CN" altLang="en-US" sz="1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绝密</a:t>
            </a:r>
          </a:p>
        </p:txBody>
      </p:sp>
      <p:pic>
        <p:nvPicPr>
          <p:cNvPr id="34" name="图片 33" descr="CITICPE_Short Logo-Rectangle_Golden.wmf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09538" y="5475308"/>
            <a:ext cx="925727" cy="8381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/>
        </p:nvSpPr>
        <p:spPr bwMode="gray">
          <a:xfrm rot="10800000" flipH="1">
            <a:off x="0" y="0"/>
            <a:ext cx="1143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 bwMode="gray">
          <a:xfrm rot="10800000" flipH="1">
            <a:off x="1" y="6453188"/>
            <a:ext cx="1143000" cy="144000"/>
          </a:xfrm>
          <a:prstGeom prst="rect">
            <a:avLst/>
          </a:prstGeom>
          <a:solidFill>
            <a:srgbClr val="BF9D5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1008063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ea typeface="宋体" pitchFamily="2" charset="-122"/>
            </a:endParaRPr>
          </a:p>
        </p:txBody>
      </p:sp>
      <p:graphicFrame>
        <p:nvGraphicFramePr>
          <p:cNvPr id="74" name="对象 73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7650" name="think-cell Slide" r:id="rId10" imgW="0" imgH="0" progId="">
              <p:embed/>
            </p:oleObj>
          </a:graphicData>
        </a:graphic>
      </p:graphicFrame>
      <p:sp>
        <p:nvSpPr>
          <p:cNvPr id="3" name="矩形 2"/>
          <p:cNvSpPr/>
          <p:nvPr userDrawn="1">
            <p:custDataLst>
              <p:tags r:id="rId3"/>
            </p:custDataLst>
          </p:nvPr>
        </p:nvSpPr>
        <p:spPr bwMode="gray">
          <a:xfrm rot="10800000" flipH="1">
            <a:off x="1143000" y="0"/>
            <a:ext cx="8001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2" name="Freeform 5"/>
          <p:cNvSpPr>
            <a:spLocks noEditPoints="1"/>
          </p:cNvSpPr>
          <p:nvPr userDrawn="1">
            <p:custDataLst>
              <p:tags r:id="rId4"/>
            </p:custDataLst>
          </p:nvPr>
        </p:nvSpPr>
        <p:spPr bwMode="gray">
          <a:xfrm>
            <a:off x="214313" y="166688"/>
            <a:ext cx="4257675" cy="4273550"/>
          </a:xfrm>
          <a:custGeom>
            <a:avLst/>
            <a:gdLst/>
            <a:ahLst/>
            <a:cxnLst>
              <a:cxn ang="0">
                <a:pos x="136" y="1087"/>
              </a:cxn>
              <a:cxn ang="0">
                <a:pos x="231" y="803"/>
              </a:cxn>
              <a:cxn ang="0">
                <a:pos x="389" y="556"/>
              </a:cxn>
              <a:cxn ang="0">
                <a:pos x="600" y="354"/>
              </a:cxn>
              <a:cxn ang="0">
                <a:pos x="853" y="207"/>
              </a:cxn>
              <a:cxn ang="0">
                <a:pos x="1141" y="126"/>
              </a:cxn>
              <a:cxn ang="0">
                <a:pos x="1450" y="118"/>
              </a:cxn>
              <a:cxn ang="0">
                <a:pos x="1744" y="186"/>
              </a:cxn>
              <a:cxn ang="0">
                <a:pos x="2006" y="320"/>
              </a:cxn>
              <a:cxn ang="0">
                <a:pos x="2226" y="512"/>
              </a:cxn>
              <a:cxn ang="0">
                <a:pos x="2395" y="751"/>
              </a:cxn>
              <a:cxn ang="0">
                <a:pos x="2503" y="1028"/>
              </a:cxn>
              <a:cxn ang="0">
                <a:pos x="2541" y="1333"/>
              </a:cxn>
              <a:cxn ang="0">
                <a:pos x="2503" y="1637"/>
              </a:cxn>
              <a:cxn ang="0">
                <a:pos x="2395" y="1914"/>
              </a:cxn>
              <a:cxn ang="0">
                <a:pos x="2226" y="2154"/>
              </a:cxn>
              <a:cxn ang="0">
                <a:pos x="2006" y="2345"/>
              </a:cxn>
              <a:cxn ang="0">
                <a:pos x="1744" y="2479"/>
              </a:cxn>
              <a:cxn ang="0">
                <a:pos x="1450" y="2547"/>
              </a:cxn>
              <a:cxn ang="0">
                <a:pos x="1141" y="2539"/>
              </a:cxn>
              <a:cxn ang="0">
                <a:pos x="853" y="2458"/>
              </a:cxn>
              <a:cxn ang="0">
                <a:pos x="600" y="2311"/>
              </a:cxn>
              <a:cxn ang="0">
                <a:pos x="389" y="2109"/>
              </a:cxn>
              <a:cxn ang="0">
                <a:pos x="231" y="1862"/>
              </a:cxn>
              <a:cxn ang="0">
                <a:pos x="136" y="1578"/>
              </a:cxn>
              <a:cxn ang="0">
                <a:pos x="0" y="1333"/>
              </a:cxn>
              <a:cxn ang="0">
                <a:pos x="42" y="1000"/>
              </a:cxn>
              <a:cxn ang="0">
                <a:pos x="160" y="698"/>
              </a:cxn>
              <a:cxn ang="0">
                <a:pos x="344" y="437"/>
              </a:cxn>
              <a:cxn ang="0">
                <a:pos x="585" y="228"/>
              </a:cxn>
              <a:cxn ang="0">
                <a:pos x="870" y="81"/>
              </a:cxn>
              <a:cxn ang="0">
                <a:pos x="1191" y="6"/>
              </a:cxn>
              <a:cxn ang="0">
                <a:pos x="1528" y="15"/>
              </a:cxn>
              <a:cxn ang="0">
                <a:pos x="1843" y="105"/>
              </a:cxn>
              <a:cxn ang="0">
                <a:pos x="2120" y="265"/>
              </a:cxn>
              <a:cxn ang="0">
                <a:pos x="2350" y="485"/>
              </a:cxn>
              <a:cxn ang="0">
                <a:pos x="2522" y="755"/>
              </a:cxn>
              <a:cxn ang="0">
                <a:pos x="2626" y="1064"/>
              </a:cxn>
              <a:cxn ang="0">
                <a:pos x="2652" y="1401"/>
              </a:cxn>
              <a:cxn ang="0">
                <a:pos x="2594" y="1729"/>
              </a:cxn>
              <a:cxn ang="0">
                <a:pos x="2461" y="2024"/>
              </a:cxn>
              <a:cxn ang="0">
                <a:pos x="2265" y="2275"/>
              </a:cxn>
              <a:cxn ang="0">
                <a:pos x="2015" y="2472"/>
              </a:cxn>
              <a:cxn ang="0">
                <a:pos x="1721" y="2605"/>
              </a:cxn>
              <a:cxn ang="0">
                <a:pos x="1395" y="2663"/>
              </a:cxn>
              <a:cxn ang="0">
                <a:pos x="1059" y="2638"/>
              </a:cxn>
              <a:cxn ang="0">
                <a:pos x="751" y="2534"/>
              </a:cxn>
              <a:cxn ang="0">
                <a:pos x="483" y="2361"/>
              </a:cxn>
              <a:cxn ang="0">
                <a:pos x="264" y="2130"/>
              </a:cxn>
              <a:cxn ang="0">
                <a:pos x="105" y="1851"/>
              </a:cxn>
              <a:cxn ang="0">
                <a:pos x="15" y="1535"/>
              </a:cxn>
            </a:cxnLst>
            <a:rect l="0" t="0" r="r" b="b"/>
            <a:pathLst>
              <a:path w="2653" h="2665">
                <a:moveTo>
                  <a:pt x="111" y="1333"/>
                </a:moveTo>
                <a:lnTo>
                  <a:pt x="112" y="1270"/>
                </a:lnTo>
                <a:lnTo>
                  <a:pt x="118" y="1208"/>
                </a:lnTo>
                <a:lnTo>
                  <a:pt x="125" y="1147"/>
                </a:lnTo>
                <a:lnTo>
                  <a:pt x="136" y="1087"/>
                </a:lnTo>
                <a:lnTo>
                  <a:pt x="150" y="1028"/>
                </a:lnTo>
                <a:lnTo>
                  <a:pt x="166" y="970"/>
                </a:lnTo>
                <a:lnTo>
                  <a:pt x="185" y="913"/>
                </a:lnTo>
                <a:lnTo>
                  <a:pt x="206" y="858"/>
                </a:lnTo>
                <a:lnTo>
                  <a:pt x="231" y="803"/>
                </a:lnTo>
                <a:lnTo>
                  <a:pt x="258" y="751"/>
                </a:lnTo>
                <a:lnTo>
                  <a:pt x="286" y="700"/>
                </a:lnTo>
                <a:lnTo>
                  <a:pt x="318" y="650"/>
                </a:lnTo>
                <a:lnTo>
                  <a:pt x="353" y="602"/>
                </a:lnTo>
                <a:lnTo>
                  <a:pt x="389" y="556"/>
                </a:lnTo>
                <a:lnTo>
                  <a:pt x="426" y="512"/>
                </a:lnTo>
                <a:lnTo>
                  <a:pt x="467" y="469"/>
                </a:lnTo>
                <a:lnTo>
                  <a:pt x="509" y="428"/>
                </a:lnTo>
                <a:lnTo>
                  <a:pt x="554" y="391"/>
                </a:lnTo>
                <a:lnTo>
                  <a:pt x="600" y="354"/>
                </a:lnTo>
                <a:lnTo>
                  <a:pt x="647" y="320"/>
                </a:lnTo>
                <a:lnTo>
                  <a:pt x="696" y="289"/>
                </a:lnTo>
                <a:lnTo>
                  <a:pt x="747" y="259"/>
                </a:lnTo>
                <a:lnTo>
                  <a:pt x="799" y="232"/>
                </a:lnTo>
                <a:lnTo>
                  <a:pt x="853" y="207"/>
                </a:lnTo>
                <a:lnTo>
                  <a:pt x="908" y="186"/>
                </a:lnTo>
                <a:lnTo>
                  <a:pt x="965" y="166"/>
                </a:lnTo>
                <a:lnTo>
                  <a:pt x="1023" y="150"/>
                </a:lnTo>
                <a:lnTo>
                  <a:pt x="1082" y="136"/>
                </a:lnTo>
                <a:lnTo>
                  <a:pt x="1141" y="126"/>
                </a:lnTo>
                <a:lnTo>
                  <a:pt x="1202" y="118"/>
                </a:lnTo>
                <a:lnTo>
                  <a:pt x="1264" y="114"/>
                </a:lnTo>
                <a:lnTo>
                  <a:pt x="1326" y="112"/>
                </a:lnTo>
                <a:lnTo>
                  <a:pt x="1389" y="114"/>
                </a:lnTo>
                <a:lnTo>
                  <a:pt x="1450" y="118"/>
                </a:lnTo>
                <a:lnTo>
                  <a:pt x="1511" y="126"/>
                </a:lnTo>
                <a:lnTo>
                  <a:pt x="1571" y="136"/>
                </a:lnTo>
                <a:lnTo>
                  <a:pt x="1630" y="150"/>
                </a:lnTo>
                <a:lnTo>
                  <a:pt x="1688" y="166"/>
                </a:lnTo>
                <a:lnTo>
                  <a:pt x="1744" y="186"/>
                </a:lnTo>
                <a:lnTo>
                  <a:pt x="1800" y="207"/>
                </a:lnTo>
                <a:lnTo>
                  <a:pt x="1853" y="232"/>
                </a:lnTo>
                <a:lnTo>
                  <a:pt x="1906" y="259"/>
                </a:lnTo>
                <a:lnTo>
                  <a:pt x="1957" y="289"/>
                </a:lnTo>
                <a:lnTo>
                  <a:pt x="2006" y="320"/>
                </a:lnTo>
                <a:lnTo>
                  <a:pt x="2053" y="354"/>
                </a:lnTo>
                <a:lnTo>
                  <a:pt x="2099" y="391"/>
                </a:lnTo>
                <a:lnTo>
                  <a:pt x="2144" y="428"/>
                </a:lnTo>
                <a:lnTo>
                  <a:pt x="2186" y="469"/>
                </a:lnTo>
                <a:lnTo>
                  <a:pt x="2226" y="512"/>
                </a:lnTo>
                <a:lnTo>
                  <a:pt x="2265" y="556"/>
                </a:lnTo>
                <a:lnTo>
                  <a:pt x="2300" y="602"/>
                </a:lnTo>
                <a:lnTo>
                  <a:pt x="2334" y="650"/>
                </a:lnTo>
                <a:lnTo>
                  <a:pt x="2366" y="700"/>
                </a:lnTo>
                <a:lnTo>
                  <a:pt x="2395" y="751"/>
                </a:lnTo>
                <a:lnTo>
                  <a:pt x="2422" y="803"/>
                </a:lnTo>
                <a:lnTo>
                  <a:pt x="2446" y="858"/>
                </a:lnTo>
                <a:lnTo>
                  <a:pt x="2468" y="913"/>
                </a:lnTo>
                <a:lnTo>
                  <a:pt x="2487" y="970"/>
                </a:lnTo>
                <a:lnTo>
                  <a:pt x="2503" y="1028"/>
                </a:lnTo>
                <a:lnTo>
                  <a:pt x="2517" y="1087"/>
                </a:lnTo>
                <a:lnTo>
                  <a:pt x="2528" y="1147"/>
                </a:lnTo>
                <a:lnTo>
                  <a:pt x="2535" y="1208"/>
                </a:lnTo>
                <a:lnTo>
                  <a:pt x="2540" y="1270"/>
                </a:lnTo>
                <a:lnTo>
                  <a:pt x="2541" y="1333"/>
                </a:lnTo>
                <a:lnTo>
                  <a:pt x="2540" y="1396"/>
                </a:lnTo>
                <a:lnTo>
                  <a:pt x="2535" y="1457"/>
                </a:lnTo>
                <a:lnTo>
                  <a:pt x="2528" y="1518"/>
                </a:lnTo>
                <a:lnTo>
                  <a:pt x="2517" y="1578"/>
                </a:lnTo>
                <a:lnTo>
                  <a:pt x="2503" y="1637"/>
                </a:lnTo>
                <a:lnTo>
                  <a:pt x="2487" y="1695"/>
                </a:lnTo>
                <a:lnTo>
                  <a:pt x="2468" y="1752"/>
                </a:lnTo>
                <a:lnTo>
                  <a:pt x="2446" y="1808"/>
                </a:lnTo>
                <a:lnTo>
                  <a:pt x="2422" y="1862"/>
                </a:lnTo>
                <a:lnTo>
                  <a:pt x="2395" y="1914"/>
                </a:lnTo>
                <a:lnTo>
                  <a:pt x="2366" y="1966"/>
                </a:lnTo>
                <a:lnTo>
                  <a:pt x="2334" y="2015"/>
                </a:lnTo>
                <a:lnTo>
                  <a:pt x="2300" y="2063"/>
                </a:lnTo>
                <a:lnTo>
                  <a:pt x="2265" y="2109"/>
                </a:lnTo>
                <a:lnTo>
                  <a:pt x="2226" y="2154"/>
                </a:lnTo>
                <a:lnTo>
                  <a:pt x="2186" y="2196"/>
                </a:lnTo>
                <a:lnTo>
                  <a:pt x="2144" y="2237"/>
                </a:lnTo>
                <a:lnTo>
                  <a:pt x="2099" y="2274"/>
                </a:lnTo>
                <a:lnTo>
                  <a:pt x="2053" y="2311"/>
                </a:lnTo>
                <a:lnTo>
                  <a:pt x="2006" y="2345"/>
                </a:lnTo>
                <a:lnTo>
                  <a:pt x="1957" y="2376"/>
                </a:lnTo>
                <a:lnTo>
                  <a:pt x="1906" y="2406"/>
                </a:lnTo>
                <a:lnTo>
                  <a:pt x="1853" y="2433"/>
                </a:lnTo>
                <a:lnTo>
                  <a:pt x="1800" y="2458"/>
                </a:lnTo>
                <a:lnTo>
                  <a:pt x="1744" y="2479"/>
                </a:lnTo>
                <a:lnTo>
                  <a:pt x="1688" y="2499"/>
                </a:lnTo>
                <a:lnTo>
                  <a:pt x="1630" y="2515"/>
                </a:lnTo>
                <a:lnTo>
                  <a:pt x="1571" y="2529"/>
                </a:lnTo>
                <a:lnTo>
                  <a:pt x="1511" y="2539"/>
                </a:lnTo>
                <a:lnTo>
                  <a:pt x="1450" y="2547"/>
                </a:lnTo>
                <a:lnTo>
                  <a:pt x="1389" y="2552"/>
                </a:lnTo>
                <a:lnTo>
                  <a:pt x="1326" y="2553"/>
                </a:lnTo>
                <a:lnTo>
                  <a:pt x="1264" y="2552"/>
                </a:lnTo>
                <a:lnTo>
                  <a:pt x="1202" y="2547"/>
                </a:lnTo>
                <a:lnTo>
                  <a:pt x="1141" y="2539"/>
                </a:lnTo>
                <a:lnTo>
                  <a:pt x="1082" y="2529"/>
                </a:lnTo>
                <a:lnTo>
                  <a:pt x="1023" y="2515"/>
                </a:lnTo>
                <a:lnTo>
                  <a:pt x="965" y="2499"/>
                </a:lnTo>
                <a:lnTo>
                  <a:pt x="908" y="2479"/>
                </a:lnTo>
                <a:lnTo>
                  <a:pt x="853" y="2458"/>
                </a:lnTo>
                <a:lnTo>
                  <a:pt x="799" y="2433"/>
                </a:lnTo>
                <a:lnTo>
                  <a:pt x="747" y="2406"/>
                </a:lnTo>
                <a:lnTo>
                  <a:pt x="696" y="2376"/>
                </a:lnTo>
                <a:lnTo>
                  <a:pt x="647" y="2345"/>
                </a:lnTo>
                <a:lnTo>
                  <a:pt x="600" y="2311"/>
                </a:lnTo>
                <a:lnTo>
                  <a:pt x="554" y="2274"/>
                </a:lnTo>
                <a:lnTo>
                  <a:pt x="509" y="2237"/>
                </a:lnTo>
                <a:lnTo>
                  <a:pt x="467" y="2196"/>
                </a:lnTo>
                <a:lnTo>
                  <a:pt x="426" y="2154"/>
                </a:lnTo>
                <a:lnTo>
                  <a:pt x="389" y="2109"/>
                </a:lnTo>
                <a:lnTo>
                  <a:pt x="353" y="2063"/>
                </a:lnTo>
                <a:lnTo>
                  <a:pt x="318" y="2015"/>
                </a:lnTo>
                <a:lnTo>
                  <a:pt x="286" y="1966"/>
                </a:lnTo>
                <a:lnTo>
                  <a:pt x="258" y="1914"/>
                </a:lnTo>
                <a:lnTo>
                  <a:pt x="231" y="1862"/>
                </a:lnTo>
                <a:lnTo>
                  <a:pt x="206" y="1808"/>
                </a:lnTo>
                <a:lnTo>
                  <a:pt x="185" y="1752"/>
                </a:lnTo>
                <a:lnTo>
                  <a:pt x="166" y="1695"/>
                </a:lnTo>
                <a:lnTo>
                  <a:pt x="150" y="1637"/>
                </a:lnTo>
                <a:lnTo>
                  <a:pt x="136" y="1578"/>
                </a:lnTo>
                <a:lnTo>
                  <a:pt x="125" y="1518"/>
                </a:lnTo>
                <a:lnTo>
                  <a:pt x="118" y="1457"/>
                </a:lnTo>
                <a:lnTo>
                  <a:pt x="112" y="1396"/>
                </a:lnTo>
                <a:lnTo>
                  <a:pt x="111" y="1333"/>
                </a:lnTo>
                <a:close/>
                <a:moveTo>
                  <a:pt x="0" y="1333"/>
                </a:moveTo>
                <a:lnTo>
                  <a:pt x="2" y="1264"/>
                </a:lnTo>
                <a:lnTo>
                  <a:pt x="6" y="1196"/>
                </a:lnTo>
                <a:lnTo>
                  <a:pt x="15" y="1130"/>
                </a:lnTo>
                <a:lnTo>
                  <a:pt x="27" y="1064"/>
                </a:lnTo>
                <a:lnTo>
                  <a:pt x="42" y="1000"/>
                </a:lnTo>
                <a:lnTo>
                  <a:pt x="60" y="936"/>
                </a:lnTo>
                <a:lnTo>
                  <a:pt x="80" y="874"/>
                </a:lnTo>
                <a:lnTo>
                  <a:pt x="105" y="814"/>
                </a:lnTo>
                <a:lnTo>
                  <a:pt x="130" y="755"/>
                </a:lnTo>
                <a:lnTo>
                  <a:pt x="160" y="698"/>
                </a:lnTo>
                <a:lnTo>
                  <a:pt x="192" y="642"/>
                </a:lnTo>
                <a:lnTo>
                  <a:pt x="227" y="587"/>
                </a:lnTo>
                <a:lnTo>
                  <a:pt x="264" y="536"/>
                </a:lnTo>
                <a:lnTo>
                  <a:pt x="302" y="485"/>
                </a:lnTo>
                <a:lnTo>
                  <a:pt x="344" y="437"/>
                </a:lnTo>
                <a:lnTo>
                  <a:pt x="388" y="391"/>
                </a:lnTo>
                <a:lnTo>
                  <a:pt x="435" y="346"/>
                </a:lnTo>
                <a:lnTo>
                  <a:pt x="483" y="304"/>
                </a:lnTo>
                <a:lnTo>
                  <a:pt x="532" y="265"/>
                </a:lnTo>
                <a:lnTo>
                  <a:pt x="585" y="228"/>
                </a:lnTo>
                <a:lnTo>
                  <a:pt x="638" y="193"/>
                </a:lnTo>
                <a:lnTo>
                  <a:pt x="694" y="161"/>
                </a:lnTo>
                <a:lnTo>
                  <a:pt x="751" y="131"/>
                </a:lnTo>
                <a:lnTo>
                  <a:pt x="810" y="105"/>
                </a:lnTo>
                <a:lnTo>
                  <a:pt x="870" y="81"/>
                </a:lnTo>
                <a:lnTo>
                  <a:pt x="932" y="60"/>
                </a:lnTo>
                <a:lnTo>
                  <a:pt x="995" y="42"/>
                </a:lnTo>
                <a:lnTo>
                  <a:pt x="1059" y="27"/>
                </a:lnTo>
                <a:lnTo>
                  <a:pt x="1124" y="15"/>
                </a:lnTo>
                <a:lnTo>
                  <a:pt x="1191" y="6"/>
                </a:lnTo>
                <a:lnTo>
                  <a:pt x="1258" y="2"/>
                </a:lnTo>
                <a:lnTo>
                  <a:pt x="1326" y="0"/>
                </a:lnTo>
                <a:lnTo>
                  <a:pt x="1395" y="2"/>
                </a:lnTo>
                <a:lnTo>
                  <a:pt x="1462" y="6"/>
                </a:lnTo>
                <a:lnTo>
                  <a:pt x="1528" y="15"/>
                </a:lnTo>
                <a:lnTo>
                  <a:pt x="1594" y="27"/>
                </a:lnTo>
                <a:lnTo>
                  <a:pt x="1658" y="42"/>
                </a:lnTo>
                <a:lnTo>
                  <a:pt x="1721" y="60"/>
                </a:lnTo>
                <a:lnTo>
                  <a:pt x="1783" y="81"/>
                </a:lnTo>
                <a:lnTo>
                  <a:pt x="1843" y="105"/>
                </a:lnTo>
                <a:lnTo>
                  <a:pt x="1901" y="131"/>
                </a:lnTo>
                <a:lnTo>
                  <a:pt x="1959" y="161"/>
                </a:lnTo>
                <a:lnTo>
                  <a:pt x="2015" y="193"/>
                </a:lnTo>
                <a:lnTo>
                  <a:pt x="2068" y="228"/>
                </a:lnTo>
                <a:lnTo>
                  <a:pt x="2120" y="265"/>
                </a:lnTo>
                <a:lnTo>
                  <a:pt x="2171" y="304"/>
                </a:lnTo>
                <a:lnTo>
                  <a:pt x="2219" y="346"/>
                </a:lnTo>
                <a:lnTo>
                  <a:pt x="2265" y="391"/>
                </a:lnTo>
                <a:lnTo>
                  <a:pt x="2309" y="437"/>
                </a:lnTo>
                <a:lnTo>
                  <a:pt x="2350" y="485"/>
                </a:lnTo>
                <a:lnTo>
                  <a:pt x="2390" y="536"/>
                </a:lnTo>
                <a:lnTo>
                  <a:pt x="2426" y="587"/>
                </a:lnTo>
                <a:lnTo>
                  <a:pt x="2461" y="642"/>
                </a:lnTo>
                <a:lnTo>
                  <a:pt x="2493" y="698"/>
                </a:lnTo>
                <a:lnTo>
                  <a:pt x="2522" y="755"/>
                </a:lnTo>
                <a:lnTo>
                  <a:pt x="2549" y="814"/>
                </a:lnTo>
                <a:lnTo>
                  <a:pt x="2572" y="874"/>
                </a:lnTo>
                <a:lnTo>
                  <a:pt x="2594" y="936"/>
                </a:lnTo>
                <a:lnTo>
                  <a:pt x="2611" y="1000"/>
                </a:lnTo>
                <a:lnTo>
                  <a:pt x="2626" y="1064"/>
                </a:lnTo>
                <a:lnTo>
                  <a:pt x="2638" y="1130"/>
                </a:lnTo>
                <a:lnTo>
                  <a:pt x="2646" y="1196"/>
                </a:lnTo>
                <a:lnTo>
                  <a:pt x="2652" y="1264"/>
                </a:lnTo>
                <a:lnTo>
                  <a:pt x="2653" y="1333"/>
                </a:lnTo>
                <a:lnTo>
                  <a:pt x="2652" y="1401"/>
                </a:lnTo>
                <a:lnTo>
                  <a:pt x="2646" y="1469"/>
                </a:lnTo>
                <a:lnTo>
                  <a:pt x="2638" y="1535"/>
                </a:lnTo>
                <a:lnTo>
                  <a:pt x="2626" y="1601"/>
                </a:lnTo>
                <a:lnTo>
                  <a:pt x="2611" y="1665"/>
                </a:lnTo>
                <a:lnTo>
                  <a:pt x="2594" y="1729"/>
                </a:lnTo>
                <a:lnTo>
                  <a:pt x="2572" y="1791"/>
                </a:lnTo>
                <a:lnTo>
                  <a:pt x="2549" y="1851"/>
                </a:lnTo>
                <a:lnTo>
                  <a:pt x="2522" y="1910"/>
                </a:lnTo>
                <a:lnTo>
                  <a:pt x="2493" y="1968"/>
                </a:lnTo>
                <a:lnTo>
                  <a:pt x="2461" y="2024"/>
                </a:lnTo>
                <a:lnTo>
                  <a:pt x="2426" y="2078"/>
                </a:lnTo>
                <a:lnTo>
                  <a:pt x="2390" y="2130"/>
                </a:lnTo>
                <a:lnTo>
                  <a:pt x="2350" y="2180"/>
                </a:lnTo>
                <a:lnTo>
                  <a:pt x="2309" y="2228"/>
                </a:lnTo>
                <a:lnTo>
                  <a:pt x="2265" y="2275"/>
                </a:lnTo>
                <a:lnTo>
                  <a:pt x="2219" y="2319"/>
                </a:lnTo>
                <a:lnTo>
                  <a:pt x="2171" y="2361"/>
                </a:lnTo>
                <a:lnTo>
                  <a:pt x="2120" y="2401"/>
                </a:lnTo>
                <a:lnTo>
                  <a:pt x="2068" y="2437"/>
                </a:lnTo>
                <a:lnTo>
                  <a:pt x="2015" y="2472"/>
                </a:lnTo>
                <a:lnTo>
                  <a:pt x="1959" y="2504"/>
                </a:lnTo>
                <a:lnTo>
                  <a:pt x="1901" y="2534"/>
                </a:lnTo>
                <a:lnTo>
                  <a:pt x="1843" y="2560"/>
                </a:lnTo>
                <a:lnTo>
                  <a:pt x="1783" y="2584"/>
                </a:lnTo>
                <a:lnTo>
                  <a:pt x="1721" y="2605"/>
                </a:lnTo>
                <a:lnTo>
                  <a:pt x="1658" y="2623"/>
                </a:lnTo>
                <a:lnTo>
                  <a:pt x="1594" y="2638"/>
                </a:lnTo>
                <a:lnTo>
                  <a:pt x="1528" y="2650"/>
                </a:lnTo>
                <a:lnTo>
                  <a:pt x="1462" y="2659"/>
                </a:lnTo>
                <a:lnTo>
                  <a:pt x="1395" y="2663"/>
                </a:lnTo>
                <a:lnTo>
                  <a:pt x="1326" y="2665"/>
                </a:lnTo>
                <a:lnTo>
                  <a:pt x="1258" y="2663"/>
                </a:lnTo>
                <a:lnTo>
                  <a:pt x="1191" y="2659"/>
                </a:lnTo>
                <a:lnTo>
                  <a:pt x="1124" y="2650"/>
                </a:lnTo>
                <a:lnTo>
                  <a:pt x="1059" y="2638"/>
                </a:lnTo>
                <a:lnTo>
                  <a:pt x="995" y="2623"/>
                </a:lnTo>
                <a:lnTo>
                  <a:pt x="932" y="2605"/>
                </a:lnTo>
                <a:lnTo>
                  <a:pt x="870" y="2584"/>
                </a:lnTo>
                <a:lnTo>
                  <a:pt x="810" y="2560"/>
                </a:lnTo>
                <a:lnTo>
                  <a:pt x="751" y="2534"/>
                </a:lnTo>
                <a:lnTo>
                  <a:pt x="694" y="2504"/>
                </a:lnTo>
                <a:lnTo>
                  <a:pt x="638" y="2472"/>
                </a:lnTo>
                <a:lnTo>
                  <a:pt x="585" y="2437"/>
                </a:lnTo>
                <a:lnTo>
                  <a:pt x="532" y="2401"/>
                </a:lnTo>
                <a:lnTo>
                  <a:pt x="483" y="2361"/>
                </a:lnTo>
                <a:lnTo>
                  <a:pt x="435" y="2319"/>
                </a:lnTo>
                <a:lnTo>
                  <a:pt x="388" y="2275"/>
                </a:lnTo>
                <a:lnTo>
                  <a:pt x="344" y="2228"/>
                </a:lnTo>
                <a:lnTo>
                  <a:pt x="302" y="2180"/>
                </a:lnTo>
                <a:lnTo>
                  <a:pt x="264" y="2130"/>
                </a:lnTo>
                <a:lnTo>
                  <a:pt x="227" y="2078"/>
                </a:lnTo>
                <a:lnTo>
                  <a:pt x="192" y="2024"/>
                </a:lnTo>
                <a:lnTo>
                  <a:pt x="160" y="1968"/>
                </a:lnTo>
                <a:lnTo>
                  <a:pt x="130" y="1910"/>
                </a:lnTo>
                <a:lnTo>
                  <a:pt x="105" y="1851"/>
                </a:lnTo>
                <a:lnTo>
                  <a:pt x="80" y="1791"/>
                </a:lnTo>
                <a:lnTo>
                  <a:pt x="60" y="1729"/>
                </a:lnTo>
                <a:lnTo>
                  <a:pt x="42" y="1665"/>
                </a:lnTo>
                <a:lnTo>
                  <a:pt x="27" y="1601"/>
                </a:lnTo>
                <a:lnTo>
                  <a:pt x="15" y="1535"/>
                </a:lnTo>
                <a:lnTo>
                  <a:pt x="6" y="1469"/>
                </a:lnTo>
                <a:lnTo>
                  <a:pt x="2" y="1401"/>
                </a:lnTo>
                <a:lnTo>
                  <a:pt x="0" y="133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5" name="Rectangle 18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gray">
          <a:xfrm>
            <a:off x="2051050" y="331788"/>
            <a:ext cx="7092950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gray">
          <a:xfrm>
            <a:off x="8791428" y="142852"/>
            <a:ext cx="254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defRPr/>
            </a:pPr>
            <a:r>
              <a:rPr lang="zh-CN" altLang="en-US" sz="1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绝密</a:t>
            </a:r>
          </a:p>
        </p:txBody>
      </p:sp>
      <p:sp>
        <p:nvSpPr>
          <p:cNvPr id="18" name="Rectangle 27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gray">
          <a:xfrm>
            <a:off x="2051050" y="6453188"/>
            <a:ext cx="7091363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9" name="灯片编号占位符 2"/>
          <p:cNvSpPr>
            <a:spLocks noGrp="1"/>
          </p:cNvSpPr>
          <p:nvPr>
            <p:ph type="sldNum" sz="quarter" idx="10"/>
            <p:custDataLst>
              <p:tags r:id="rId8"/>
            </p:custDataLst>
          </p:nvPr>
        </p:nvSpPr>
        <p:spPr>
          <a:xfrm>
            <a:off x="8769350" y="6626249"/>
            <a:ext cx="373063" cy="249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8AAB2-88A4-4FBA-B34F-8FF86D70497C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46" name="图片 45" descr="CITICPE_Short Logo-Rectangle_Golden.wmf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09538" y="5475308"/>
            <a:ext cx="925727" cy="8381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对象 1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8674" name="think-cell Slide" r:id="rId12" imgW="0" imgH="0" progId="">
              <p:embed/>
            </p:oleObj>
          </a:graphicData>
        </a:graphic>
      </p:graphicFrame>
      <p:sp>
        <p:nvSpPr>
          <p:cNvPr id="3" name="矩形 2"/>
          <p:cNvSpPr/>
          <p:nvPr userDrawn="1">
            <p:custDataLst>
              <p:tags r:id="rId2"/>
            </p:custDataLst>
          </p:nvPr>
        </p:nvSpPr>
        <p:spPr bwMode="gray">
          <a:xfrm rot="10800000" flipH="1">
            <a:off x="0" y="0"/>
            <a:ext cx="1143000" cy="6715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" name="矩形 1"/>
          <p:cNvSpPr/>
          <p:nvPr userDrawn="1">
            <p:custDataLst>
              <p:tags r:id="rId3"/>
            </p:custDataLst>
          </p:nvPr>
        </p:nvSpPr>
        <p:spPr bwMode="gray">
          <a:xfrm rot="10800000" flipH="1">
            <a:off x="1143000" y="0"/>
            <a:ext cx="8001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Freeform 5"/>
          <p:cNvSpPr>
            <a:spLocks noEditPoints="1"/>
          </p:cNvSpPr>
          <p:nvPr userDrawn="1">
            <p:custDataLst>
              <p:tags r:id="rId4"/>
            </p:custDataLst>
          </p:nvPr>
        </p:nvSpPr>
        <p:spPr bwMode="gray">
          <a:xfrm>
            <a:off x="214313" y="166688"/>
            <a:ext cx="4257675" cy="4273550"/>
          </a:xfrm>
          <a:custGeom>
            <a:avLst/>
            <a:gdLst/>
            <a:ahLst/>
            <a:cxnLst>
              <a:cxn ang="0">
                <a:pos x="136" y="1087"/>
              </a:cxn>
              <a:cxn ang="0">
                <a:pos x="231" y="803"/>
              </a:cxn>
              <a:cxn ang="0">
                <a:pos x="389" y="556"/>
              </a:cxn>
              <a:cxn ang="0">
                <a:pos x="600" y="354"/>
              </a:cxn>
              <a:cxn ang="0">
                <a:pos x="853" y="207"/>
              </a:cxn>
              <a:cxn ang="0">
                <a:pos x="1141" y="126"/>
              </a:cxn>
              <a:cxn ang="0">
                <a:pos x="1450" y="118"/>
              </a:cxn>
              <a:cxn ang="0">
                <a:pos x="1744" y="186"/>
              </a:cxn>
              <a:cxn ang="0">
                <a:pos x="2006" y="320"/>
              </a:cxn>
              <a:cxn ang="0">
                <a:pos x="2226" y="512"/>
              </a:cxn>
              <a:cxn ang="0">
                <a:pos x="2395" y="751"/>
              </a:cxn>
              <a:cxn ang="0">
                <a:pos x="2503" y="1028"/>
              </a:cxn>
              <a:cxn ang="0">
                <a:pos x="2541" y="1333"/>
              </a:cxn>
              <a:cxn ang="0">
                <a:pos x="2503" y="1637"/>
              </a:cxn>
              <a:cxn ang="0">
                <a:pos x="2395" y="1914"/>
              </a:cxn>
              <a:cxn ang="0">
                <a:pos x="2226" y="2154"/>
              </a:cxn>
              <a:cxn ang="0">
                <a:pos x="2006" y="2345"/>
              </a:cxn>
              <a:cxn ang="0">
                <a:pos x="1744" y="2479"/>
              </a:cxn>
              <a:cxn ang="0">
                <a:pos x="1450" y="2547"/>
              </a:cxn>
              <a:cxn ang="0">
                <a:pos x="1141" y="2539"/>
              </a:cxn>
              <a:cxn ang="0">
                <a:pos x="853" y="2458"/>
              </a:cxn>
              <a:cxn ang="0">
                <a:pos x="600" y="2311"/>
              </a:cxn>
              <a:cxn ang="0">
                <a:pos x="389" y="2109"/>
              </a:cxn>
              <a:cxn ang="0">
                <a:pos x="231" y="1862"/>
              </a:cxn>
              <a:cxn ang="0">
                <a:pos x="136" y="1578"/>
              </a:cxn>
              <a:cxn ang="0">
                <a:pos x="0" y="1333"/>
              </a:cxn>
              <a:cxn ang="0">
                <a:pos x="42" y="1000"/>
              </a:cxn>
              <a:cxn ang="0">
                <a:pos x="160" y="698"/>
              </a:cxn>
              <a:cxn ang="0">
                <a:pos x="344" y="437"/>
              </a:cxn>
              <a:cxn ang="0">
                <a:pos x="585" y="228"/>
              </a:cxn>
              <a:cxn ang="0">
                <a:pos x="870" y="81"/>
              </a:cxn>
              <a:cxn ang="0">
                <a:pos x="1191" y="6"/>
              </a:cxn>
              <a:cxn ang="0">
                <a:pos x="1528" y="15"/>
              </a:cxn>
              <a:cxn ang="0">
                <a:pos x="1843" y="105"/>
              </a:cxn>
              <a:cxn ang="0">
                <a:pos x="2120" y="265"/>
              </a:cxn>
              <a:cxn ang="0">
                <a:pos x="2350" y="485"/>
              </a:cxn>
              <a:cxn ang="0">
                <a:pos x="2522" y="755"/>
              </a:cxn>
              <a:cxn ang="0">
                <a:pos x="2626" y="1064"/>
              </a:cxn>
              <a:cxn ang="0">
                <a:pos x="2652" y="1401"/>
              </a:cxn>
              <a:cxn ang="0">
                <a:pos x="2594" y="1729"/>
              </a:cxn>
              <a:cxn ang="0">
                <a:pos x="2461" y="2024"/>
              </a:cxn>
              <a:cxn ang="0">
                <a:pos x="2265" y="2275"/>
              </a:cxn>
              <a:cxn ang="0">
                <a:pos x="2015" y="2472"/>
              </a:cxn>
              <a:cxn ang="0">
                <a:pos x="1721" y="2605"/>
              </a:cxn>
              <a:cxn ang="0">
                <a:pos x="1395" y="2663"/>
              </a:cxn>
              <a:cxn ang="0">
                <a:pos x="1059" y="2638"/>
              </a:cxn>
              <a:cxn ang="0">
                <a:pos x="751" y="2534"/>
              </a:cxn>
              <a:cxn ang="0">
                <a:pos x="483" y="2361"/>
              </a:cxn>
              <a:cxn ang="0">
                <a:pos x="264" y="2130"/>
              </a:cxn>
              <a:cxn ang="0">
                <a:pos x="105" y="1851"/>
              </a:cxn>
              <a:cxn ang="0">
                <a:pos x="15" y="1535"/>
              </a:cxn>
            </a:cxnLst>
            <a:rect l="0" t="0" r="r" b="b"/>
            <a:pathLst>
              <a:path w="2653" h="2665">
                <a:moveTo>
                  <a:pt x="111" y="1333"/>
                </a:moveTo>
                <a:lnTo>
                  <a:pt x="112" y="1270"/>
                </a:lnTo>
                <a:lnTo>
                  <a:pt x="118" y="1208"/>
                </a:lnTo>
                <a:lnTo>
                  <a:pt x="125" y="1147"/>
                </a:lnTo>
                <a:lnTo>
                  <a:pt x="136" y="1087"/>
                </a:lnTo>
                <a:lnTo>
                  <a:pt x="150" y="1028"/>
                </a:lnTo>
                <a:lnTo>
                  <a:pt x="166" y="970"/>
                </a:lnTo>
                <a:lnTo>
                  <a:pt x="185" y="913"/>
                </a:lnTo>
                <a:lnTo>
                  <a:pt x="206" y="858"/>
                </a:lnTo>
                <a:lnTo>
                  <a:pt x="231" y="803"/>
                </a:lnTo>
                <a:lnTo>
                  <a:pt x="258" y="751"/>
                </a:lnTo>
                <a:lnTo>
                  <a:pt x="286" y="700"/>
                </a:lnTo>
                <a:lnTo>
                  <a:pt x="318" y="650"/>
                </a:lnTo>
                <a:lnTo>
                  <a:pt x="353" y="602"/>
                </a:lnTo>
                <a:lnTo>
                  <a:pt x="389" y="556"/>
                </a:lnTo>
                <a:lnTo>
                  <a:pt x="426" y="512"/>
                </a:lnTo>
                <a:lnTo>
                  <a:pt x="467" y="469"/>
                </a:lnTo>
                <a:lnTo>
                  <a:pt x="509" y="428"/>
                </a:lnTo>
                <a:lnTo>
                  <a:pt x="554" y="391"/>
                </a:lnTo>
                <a:lnTo>
                  <a:pt x="600" y="354"/>
                </a:lnTo>
                <a:lnTo>
                  <a:pt x="647" y="320"/>
                </a:lnTo>
                <a:lnTo>
                  <a:pt x="696" y="289"/>
                </a:lnTo>
                <a:lnTo>
                  <a:pt x="747" y="259"/>
                </a:lnTo>
                <a:lnTo>
                  <a:pt x="799" y="232"/>
                </a:lnTo>
                <a:lnTo>
                  <a:pt x="853" y="207"/>
                </a:lnTo>
                <a:lnTo>
                  <a:pt x="908" y="186"/>
                </a:lnTo>
                <a:lnTo>
                  <a:pt x="965" y="166"/>
                </a:lnTo>
                <a:lnTo>
                  <a:pt x="1023" y="150"/>
                </a:lnTo>
                <a:lnTo>
                  <a:pt x="1082" y="136"/>
                </a:lnTo>
                <a:lnTo>
                  <a:pt x="1141" y="126"/>
                </a:lnTo>
                <a:lnTo>
                  <a:pt x="1202" y="118"/>
                </a:lnTo>
                <a:lnTo>
                  <a:pt x="1264" y="114"/>
                </a:lnTo>
                <a:lnTo>
                  <a:pt x="1326" y="112"/>
                </a:lnTo>
                <a:lnTo>
                  <a:pt x="1389" y="114"/>
                </a:lnTo>
                <a:lnTo>
                  <a:pt x="1450" y="118"/>
                </a:lnTo>
                <a:lnTo>
                  <a:pt x="1511" y="126"/>
                </a:lnTo>
                <a:lnTo>
                  <a:pt x="1571" y="136"/>
                </a:lnTo>
                <a:lnTo>
                  <a:pt x="1630" y="150"/>
                </a:lnTo>
                <a:lnTo>
                  <a:pt x="1688" y="166"/>
                </a:lnTo>
                <a:lnTo>
                  <a:pt x="1744" y="186"/>
                </a:lnTo>
                <a:lnTo>
                  <a:pt x="1800" y="207"/>
                </a:lnTo>
                <a:lnTo>
                  <a:pt x="1853" y="232"/>
                </a:lnTo>
                <a:lnTo>
                  <a:pt x="1906" y="259"/>
                </a:lnTo>
                <a:lnTo>
                  <a:pt x="1957" y="289"/>
                </a:lnTo>
                <a:lnTo>
                  <a:pt x="2006" y="320"/>
                </a:lnTo>
                <a:lnTo>
                  <a:pt x="2053" y="354"/>
                </a:lnTo>
                <a:lnTo>
                  <a:pt x="2099" y="391"/>
                </a:lnTo>
                <a:lnTo>
                  <a:pt x="2144" y="428"/>
                </a:lnTo>
                <a:lnTo>
                  <a:pt x="2186" y="469"/>
                </a:lnTo>
                <a:lnTo>
                  <a:pt x="2226" y="512"/>
                </a:lnTo>
                <a:lnTo>
                  <a:pt x="2265" y="556"/>
                </a:lnTo>
                <a:lnTo>
                  <a:pt x="2300" y="602"/>
                </a:lnTo>
                <a:lnTo>
                  <a:pt x="2334" y="650"/>
                </a:lnTo>
                <a:lnTo>
                  <a:pt x="2366" y="700"/>
                </a:lnTo>
                <a:lnTo>
                  <a:pt x="2395" y="751"/>
                </a:lnTo>
                <a:lnTo>
                  <a:pt x="2422" y="803"/>
                </a:lnTo>
                <a:lnTo>
                  <a:pt x="2446" y="858"/>
                </a:lnTo>
                <a:lnTo>
                  <a:pt x="2468" y="913"/>
                </a:lnTo>
                <a:lnTo>
                  <a:pt x="2487" y="970"/>
                </a:lnTo>
                <a:lnTo>
                  <a:pt x="2503" y="1028"/>
                </a:lnTo>
                <a:lnTo>
                  <a:pt x="2517" y="1087"/>
                </a:lnTo>
                <a:lnTo>
                  <a:pt x="2528" y="1147"/>
                </a:lnTo>
                <a:lnTo>
                  <a:pt x="2535" y="1208"/>
                </a:lnTo>
                <a:lnTo>
                  <a:pt x="2540" y="1270"/>
                </a:lnTo>
                <a:lnTo>
                  <a:pt x="2541" y="1333"/>
                </a:lnTo>
                <a:lnTo>
                  <a:pt x="2540" y="1396"/>
                </a:lnTo>
                <a:lnTo>
                  <a:pt x="2535" y="1457"/>
                </a:lnTo>
                <a:lnTo>
                  <a:pt x="2528" y="1518"/>
                </a:lnTo>
                <a:lnTo>
                  <a:pt x="2517" y="1578"/>
                </a:lnTo>
                <a:lnTo>
                  <a:pt x="2503" y="1637"/>
                </a:lnTo>
                <a:lnTo>
                  <a:pt x="2487" y="1695"/>
                </a:lnTo>
                <a:lnTo>
                  <a:pt x="2468" y="1752"/>
                </a:lnTo>
                <a:lnTo>
                  <a:pt x="2446" y="1808"/>
                </a:lnTo>
                <a:lnTo>
                  <a:pt x="2422" y="1862"/>
                </a:lnTo>
                <a:lnTo>
                  <a:pt x="2395" y="1914"/>
                </a:lnTo>
                <a:lnTo>
                  <a:pt x="2366" y="1966"/>
                </a:lnTo>
                <a:lnTo>
                  <a:pt x="2334" y="2015"/>
                </a:lnTo>
                <a:lnTo>
                  <a:pt x="2300" y="2063"/>
                </a:lnTo>
                <a:lnTo>
                  <a:pt x="2265" y="2109"/>
                </a:lnTo>
                <a:lnTo>
                  <a:pt x="2226" y="2154"/>
                </a:lnTo>
                <a:lnTo>
                  <a:pt x="2186" y="2196"/>
                </a:lnTo>
                <a:lnTo>
                  <a:pt x="2144" y="2237"/>
                </a:lnTo>
                <a:lnTo>
                  <a:pt x="2099" y="2274"/>
                </a:lnTo>
                <a:lnTo>
                  <a:pt x="2053" y="2311"/>
                </a:lnTo>
                <a:lnTo>
                  <a:pt x="2006" y="2345"/>
                </a:lnTo>
                <a:lnTo>
                  <a:pt x="1957" y="2376"/>
                </a:lnTo>
                <a:lnTo>
                  <a:pt x="1906" y="2406"/>
                </a:lnTo>
                <a:lnTo>
                  <a:pt x="1853" y="2433"/>
                </a:lnTo>
                <a:lnTo>
                  <a:pt x="1800" y="2458"/>
                </a:lnTo>
                <a:lnTo>
                  <a:pt x="1744" y="2479"/>
                </a:lnTo>
                <a:lnTo>
                  <a:pt x="1688" y="2499"/>
                </a:lnTo>
                <a:lnTo>
                  <a:pt x="1630" y="2515"/>
                </a:lnTo>
                <a:lnTo>
                  <a:pt x="1571" y="2529"/>
                </a:lnTo>
                <a:lnTo>
                  <a:pt x="1511" y="2539"/>
                </a:lnTo>
                <a:lnTo>
                  <a:pt x="1450" y="2547"/>
                </a:lnTo>
                <a:lnTo>
                  <a:pt x="1389" y="2552"/>
                </a:lnTo>
                <a:lnTo>
                  <a:pt x="1326" y="2553"/>
                </a:lnTo>
                <a:lnTo>
                  <a:pt x="1264" y="2552"/>
                </a:lnTo>
                <a:lnTo>
                  <a:pt x="1202" y="2547"/>
                </a:lnTo>
                <a:lnTo>
                  <a:pt x="1141" y="2539"/>
                </a:lnTo>
                <a:lnTo>
                  <a:pt x="1082" y="2529"/>
                </a:lnTo>
                <a:lnTo>
                  <a:pt x="1023" y="2515"/>
                </a:lnTo>
                <a:lnTo>
                  <a:pt x="965" y="2499"/>
                </a:lnTo>
                <a:lnTo>
                  <a:pt x="908" y="2479"/>
                </a:lnTo>
                <a:lnTo>
                  <a:pt x="853" y="2458"/>
                </a:lnTo>
                <a:lnTo>
                  <a:pt x="799" y="2433"/>
                </a:lnTo>
                <a:lnTo>
                  <a:pt x="747" y="2406"/>
                </a:lnTo>
                <a:lnTo>
                  <a:pt x="696" y="2376"/>
                </a:lnTo>
                <a:lnTo>
                  <a:pt x="647" y="2345"/>
                </a:lnTo>
                <a:lnTo>
                  <a:pt x="600" y="2311"/>
                </a:lnTo>
                <a:lnTo>
                  <a:pt x="554" y="2274"/>
                </a:lnTo>
                <a:lnTo>
                  <a:pt x="509" y="2237"/>
                </a:lnTo>
                <a:lnTo>
                  <a:pt x="467" y="2196"/>
                </a:lnTo>
                <a:lnTo>
                  <a:pt x="426" y="2154"/>
                </a:lnTo>
                <a:lnTo>
                  <a:pt x="389" y="2109"/>
                </a:lnTo>
                <a:lnTo>
                  <a:pt x="353" y="2063"/>
                </a:lnTo>
                <a:lnTo>
                  <a:pt x="318" y="2015"/>
                </a:lnTo>
                <a:lnTo>
                  <a:pt x="286" y="1966"/>
                </a:lnTo>
                <a:lnTo>
                  <a:pt x="258" y="1914"/>
                </a:lnTo>
                <a:lnTo>
                  <a:pt x="231" y="1862"/>
                </a:lnTo>
                <a:lnTo>
                  <a:pt x="206" y="1808"/>
                </a:lnTo>
                <a:lnTo>
                  <a:pt x="185" y="1752"/>
                </a:lnTo>
                <a:lnTo>
                  <a:pt x="166" y="1695"/>
                </a:lnTo>
                <a:lnTo>
                  <a:pt x="150" y="1637"/>
                </a:lnTo>
                <a:lnTo>
                  <a:pt x="136" y="1578"/>
                </a:lnTo>
                <a:lnTo>
                  <a:pt x="125" y="1518"/>
                </a:lnTo>
                <a:lnTo>
                  <a:pt x="118" y="1457"/>
                </a:lnTo>
                <a:lnTo>
                  <a:pt x="112" y="1396"/>
                </a:lnTo>
                <a:lnTo>
                  <a:pt x="111" y="1333"/>
                </a:lnTo>
                <a:close/>
                <a:moveTo>
                  <a:pt x="0" y="1333"/>
                </a:moveTo>
                <a:lnTo>
                  <a:pt x="2" y="1264"/>
                </a:lnTo>
                <a:lnTo>
                  <a:pt x="6" y="1196"/>
                </a:lnTo>
                <a:lnTo>
                  <a:pt x="15" y="1130"/>
                </a:lnTo>
                <a:lnTo>
                  <a:pt x="27" y="1064"/>
                </a:lnTo>
                <a:lnTo>
                  <a:pt x="42" y="1000"/>
                </a:lnTo>
                <a:lnTo>
                  <a:pt x="60" y="936"/>
                </a:lnTo>
                <a:lnTo>
                  <a:pt x="80" y="874"/>
                </a:lnTo>
                <a:lnTo>
                  <a:pt x="105" y="814"/>
                </a:lnTo>
                <a:lnTo>
                  <a:pt x="130" y="755"/>
                </a:lnTo>
                <a:lnTo>
                  <a:pt x="160" y="698"/>
                </a:lnTo>
                <a:lnTo>
                  <a:pt x="192" y="642"/>
                </a:lnTo>
                <a:lnTo>
                  <a:pt x="227" y="587"/>
                </a:lnTo>
                <a:lnTo>
                  <a:pt x="264" y="536"/>
                </a:lnTo>
                <a:lnTo>
                  <a:pt x="302" y="485"/>
                </a:lnTo>
                <a:lnTo>
                  <a:pt x="344" y="437"/>
                </a:lnTo>
                <a:lnTo>
                  <a:pt x="388" y="391"/>
                </a:lnTo>
                <a:lnTo>
                  <a:pt x="435" y="346"/>
                </a:lnTo>
                <a:lnTo>
                  <a:pt x="483" y="304"/>
                </a:lnTo>
                <a:lnTo>
                  <a:pt x="532" y="265"/>
                </a:lnTo>
                <a:lnTo>
                  <a:pt x="585" y="228"/>
                </a:lnTo>
                <a:lnTo>
                  <a:pt x="638" y="193"/>
                </a:lnTo>
                <a:lnTo>
                  <a:pt x="694" y="161"/>
                </a:lnTo>
                <a:lnTo>
                  <a:pt x="751" y="131"/>
                </a:lnTo>
                <a:lnTo>
                  <a:pt x="810" y="105"/>
                </a:lnTo>
                <a:lnTo>
                  <a:pt x="870" y="81"/>
                </a:lnTo>
                <a:lnTo>
                  <a:pt x="932" y="60"/>
                </a:lnTo>
                <a:lnTo>
                  <a:pt x="995" y="42"/>
                </a:lnTo>
                <a:lnTo>
                  <a:pt x="1059" y="27"/>
                </a:lnTo>
                <a:lnTo>
                  <a:pt x="1124" y="15"/>
                </a:lnTo>
                <a:lnTo>
                  <a:pt x="1191" y="6"/>
                </a:lnTo>
                <a:lnTo>
                  <a:pt x="1258" y="2"/>
                </a:lnTo>
                <a:lnTo>
                  <a:pt x="1326" y="0"/>
                </a:lnTo>
                <a:lnTo>
                  <a:pt x="1395" y="2"/>
                </a:lnTo>
                <a:lnTo>
                  <a:pt x="1462" y="6"/>
                </a:lnTo>
                <a:lnTo>
                  <a:pt x="1528" y="15"/>
                </a:lnTo>
                <a:lnTo>
                  <a:pt x="1594" y="27"/>
                </a:lnTo>
                <a:lnTo>
                  <a:pt x="1658" y="42"/>
                </a:lnTo>
                <a:lnTo>
                  <a:pt x="1721" y="60"/>
                </a:lnTo>
                <a:lnTo>
                  <a:pt x="1783" y="81"/>
                </a:lnTo>
                <a:lnTo>
                  <a:pt x="1843" y="105"/>
                </a:lnTo>
                <a:lnTo>
                  <a:pt x="1901" y="131"/>
                </a:lnTo>
                <a:lnTo>
                  <a:pt x="1959" y="161"/>
                </a:lnTo>
                <a:lnTo>
                  <a:pt x="2015" y="193"/>
                </a:lnTo>
                <a:lnTo>
                  <a:pt x="2068" y="228"/>
                </a:lnTo>
                <a:lnTo>
                  <a:pt x="2120" y="265"/>
                </a:lnTo>
                <a:lnTo>
                  <a:pt x="2171" y="304"/>
                </a:lnTo>
                <a:lnTo>
                  <a:pt x="2219" y="346"/>
                </a:lnTo>
                <a:lnTo>
                  <a:pt x="2265" y="391"/>
                </a:lnTo>
                <a:lnTo>
                  <a:pt x="2309" y="437"/>
                </a:lnTo>
                <a:lnTo>
                  <a:pt x="2350" y="485"/>
                </a:lnTo>
                <a:lnTo>
                  <a:pt x="2390" y="536"/>
                </a:lnTo>
                <a:lnTo>
                  <a:pt x="2426" y="587"/>
                </a:lnTo>
                <a:lnTo>
                  <a:pt x="2461" y="642"/>
                </a:lnTo>
                <a:lnTo>
                  <a:pt x="2493" y="698"/>
                </a:lnTo>
                <a:lnTo>
                  <a:pt x="2522" y="755"/>
                </a:lnTo>
                <a:lnTo>
                  <a:pt x="2549" y="814"/>
                </a:lnTo>
                <a:lnTo>
                  <a:pt x="2572" y="874"/>
                </a:lnTo>
                <a:lnTo>
                  <a:pt x="2594" y="936"/>
                </a:lnTo>
                <a:lnTo>
                  <a:pt x="2611" y="1000"/>
                </a:lnTo>
                <a:lnTo>
                  <a:pt x="2626" y="1064"/>
                </a:lnTo>
                <a:lnTo>
                  <a:pt x="2638" y="1130"/>
                </a:lnTo>
                <a:lnTo>
                  <a:pt x="2646" y="1196"/>
                </a:lnTo>
                <a:lnTo>
                  <a:pt x="2652" y="1264"/>
                </a:lnTo>
                <a:lnTo>
                  <a:pt x="2653" y="1333"/>
                </a:lnTo>
                <a:lnTo>
                  <a:pt x="2652" y="1401"/>
                </a:lnTo>
                <a:lnTo>
                  <a:pt x="2646" y="1469"/>
                </a:lnTo>
                <a:lnTo>
                  <a:pt x="2638" y="1535"/>
                </a:lnTo>
                <a:lnTo>
                  <a:pt x="2626" y="1601"/>
                </a:lnTo>
                <a:lnTo>
                  <a:pt x="2611" y="1665"/>
                </a:lnTo>
                <a:lnTo>
                  <a:pt x="2594" y="1729"/>
                </a:lnTo>
                <a:lnTo>
                  <a:pt x="2572" y="1791"/>
                </a:lnTo>
                <a:lnTo>
                  <a:pt x="2549" y="1851"/>
                </a:lnTo>
                <a:lnTo>
                  <a:pt x="2522" y="1910"/>
                </a:lnTo>
                <a:lnTo>
                  <a:pt x="2493" y="1968"/>
                </a:lnTo>
                <a:lnTo>
                  <a:pt x="2461" y="2024"/>
                </a:lnTo>
                <a:lnTo>
                  <a:pt x="2426" y="2078"/>
                </a:lnTo>
                <a:lnTo>
                  <a:pt x="2390" y="2130"/>
                </a:lnTo>
                <a:lnTo>
                  <a:pt x="2350" y="2180"/>
                </a:lnTo>
                <a:lnTo>
                  <a:pt x="2309" y="2228"/>
                </a:lnTo>
                <a:lnTo>
                  <a:pt x="2265" y="2275"/>
                </a:lnTo>
                <a:lnTo>
                  <a:pt x="2219" y="2319"/>
                </a:lnTo>
                <a:lnTo>
                  <a:pt x="2171" y="2361"/>
                </a:lnTo>
                <a:lnTo>
                  <a:pt x="2120" y="2401"/>
                </a:lnTo>
                <a:lnTo>
                  <a:pt x="2068" y="2437"/>
                </a:lnTo>
                <a:lnTo>
                  <a:pt x="2015" y="2472"/>
                </a:lnTo>
                <a:lnTo>
                  <a:pt x="1959" y="2504"/>
                </a:lnTo>
                <a:lnTo>
                  <a:pt x="1901" y="2534"/>
                </a:lnTo>
                <a:lnTo>
                  <a:pt x="1843" y="2560"/>
                </a:lnTo>
                <a:lnTo>
                  <a:pt x="1783" y="2584"/>
                </a:lnTo>
                <a:lnTo>
                  <a:pt x="1721" y="2605"/>
                </a:lnTo>
                <a:lnTo>
                  <a:pt x="1658" y="2623"/>
                </a:lnTo>
                <a:lnTo>
                  <a:pt x="1594" y="2638"/>
                </a:lnTo>
                <a:lnTo>
                  <a:pt x="1528" y="2650"/>
                </a:lnTo>
                <a:lnTo>
                  <a:pt x="1462" y="2659"/>
                </a:lnTo>
                <a:lnTo>
                  <a:pt x="1395" y="2663"/>
                </a:lnTo>
                <a:lnTo>
                  <a:pt x="1326" y="2665"/>
                </a:lnTo>
                <a:lnTo>
                  <a:pt x="1258" y="2663"/>
                </a:lnTo>
                <a:lnTo>
                  <a:pt x="1191" y="2659"/>
                </a:lnTo>
                <a:lnTo>
                  <a:pt x="1124" y="2650"/>
                </a:lnTo>
                <a:lnTo>
                  <a:pt x="1059" y="2638"/>
                </a:lnTo>
                <a:lnTo>
                  <a:pt x="995" y="2623"/>
                </a:lnTo>
                <a:lnTo>
                  <a:pt x="932" y="2605"/>
                </a:lnTo>
                <a:lnTo>
                  <a:pt x="870" y="2584"/>
                </a:lnTo>
                <a:lnTo>
                  <a:pt x="810" y="2560"/>
                </a:lnTo>
                <a:lnTo>
                  <a:pt x="751" y="2534"/>
                </a:lnTo>
                <a:lnTo>
                  <a:pt x="694" y="2504"/>
                </a:lnTo>
                <a:lnTo>
                  <a:pt x="638" y="2472"/>
                </a:lnTo>
                <a:lnTo>
                  <a:pt x="585" y="2437"/>
                </a:lnTo>
                <a:lnTo>
                  <a:pt x="532" y="2401"/>
                </a:lnTo>
                <a:lnTo>
                  <a:pt x="483" y="2361"/>
                </a:lnTo>
                <a:lnTo>
                  <a:pt x="435" y="2319"/>
                </a:lnTo>
                <a:lnTo>
                  <a:pt x="388" y="2275"/>
                </a:lnTo>
                <a:lnTo>
                  <a:pt x="344" y="2228"/>
                </a:lnTo>
                <a:lnTo>
                  <a:pt x="302" y="2180"/>
                </a:lnTo>
                <a:lnTo>
                  <a:pt x="264" y="2130"/>
                </a:lnTo>
                <a:lnTo>
                  <a:pt x="227" y="2078"/>
                </a:lnTo>
                <a:lnTo>
                  <a:pt x="192" y="2024"/>
                </a:lnTo>
                <a:lnTo>
                  <a:pt x="160" y="1968"/>
                </a:lnTo>
                <a:lnTo>
                  <a:pt x="130" y="1910"/>
                </a:lnTo>
                <a:lnTo>
                  <a:pt x="105" y="1851"/>
                </a:lnTo>
                <a:lnTo>
                  <a:pt x="80" y="1791"/>
                </a:lnTo>
                <a:lnTo>
                  <a:pt x="60" y="1729"/>
                </a:lnTo>
                <a:lnTo>
                  <a:pt x="42" y="1665"/>
                </a:lnTo>
                <a:lnTo>
                  <a:pt x="27" y="1601"/>
                </a:lnTo>
                <a:lnTo>
                  <a:pt x="15" y="1535"/>
                </a:lnTo>
                <a:lnTo>
                  <a:pt x="6" y="1469"/>
                </a:lnTo>
                <a:lnTo>
                  <a:pt x="2" y="1401"/>
                </a:lnTo>
                <a:lnTo>
                  <a:pt x="0" y="1333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gray">
          <a:xfrm>
            <a:off x="2051050" y="331788"/>
            <a:ext cx="7092950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Text Box 28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gray">
          <a:xfrm>
            <a:off x="8791575" y="142875"/>
            <a:ext cx="254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defRPr/>
            </a:pPr>
            <a:r>
              <a:rPr lang="zh-CN" altLang="en-US" sz="1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绝密</a:t>
            </a:r>
          </a:p>
        </p:txBody>
      </p:sp>
      <p:sp>
        <p:nvSpPr>
          <p:cNvPr id="8" name="Rectangle 27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gray">
          <a:xfrm>
            <a:off x="-1588" y="6394450"/>
            <a:ext cx="1144588" cy="450850"/>
          </a:xfrm>
          <a:prstGeom prst="rect">
            <a:avLst/>
          </a:prstGeom>
          <a:solidFill>
            <a:schemeClr val="bg1"/>
          </a:solidFill>
          <a:ln w="158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9" name="Rectangle 27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gray">
          <a:xfrm>
            <a:off x="-9525" y="6372225"/>
            <a:ext cx="9153525" cy="650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0"/>
            <p:custDataLst>
              <p:tags r:id="rId9"/>
            </p:custDataLst>
          </p:nvPr>
        </p:nvSpPr>
        <p:spPr/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华文楷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641F1961-8914-4DD2-9FCE-F207563626E2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TextBox 12"/>
          <p:cNvSpPr txBox="1"/>
          <p:nvPr userDrawn="1">
            <p:custDataLst>
              <p:tags r:id="rId10"/>
            </p:custDataLst>
          </p:nvPr>
        </p:nvSpPr>
        <p:spPr>
          <a:xfrm>
            <a:off x="396778" y="6498364"/>
            <a:ext cx="10118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b="1" dirty="0" smtClean="0">
                <a:solidFill>
                  <a:prstClr val="black"/>
                </a:solidFill>
                <a:ea typeface="宋体" pitchFamily="2" charset="-122"/>
              </a:rPr>
              <a:t>[Client Logo]</a:t>
            </a:r>
            <a:endParaRPr lang="zh-CN" altLang="en-US" sz="1050" b="1" dirty="0">
              <a:solidFill>
                <a:prstClr val="black"/>
              </a:solidFill>
              <a:ea typeface="宋体" pitchFamily="2" charset="-122"/>
            </a:endParaRPr>
          </a:p>
        </p:txBody>
      </p:sp>
      <p:pic>
        <p:nvPicPr>
          <p:cNvPr id="16" name="图片 15" descr="CITICPE_Short Logo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31939" y="6484434"/>
            <a:ext cx="1037411" cy="3111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8463" y="1541463"/>
            <a:ext cx="4029076" cy="4624387"/>
          </a:xfrm>
        </p:spPr>
        <p:txBody>
          <a:bodyPr>
            <a:normAutofit/>
          </a:bodyPr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2813" y="1541463"/>
            <a:ext cx="4029075" cy="4624387"/>
          </a:xfrm>
        </p:spPr>
        <p:txBody>
          <a:bodyPr>
            <a:normAutofit/>
          </a:bodyPr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EE302-8826-4677-8DAD-A96E6C9D6E91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1"/>
          </p:nvPr>
        </p:nvSpPr>
        <p:spPr>
          <a:xfrm>
            <a:off x="395288" y="908051"/>
            <a:ext cx="8356600" cy="306372"/>
          </a:xfrm>
        </p:spPr>
        <p:txBody>
          <a:bodyPr lIns="0" tIns="18000" rIns="0" bIns="18000"/>
          <a:lstStyle>
            <a:lvl1pPr>
              <a:defRPr sz="1600" b="1"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8463" y="1541463"/>
            <a:ext cx="4029075" cy="409575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8463" y="1955006"/>
            <a:ext cx="4029075" cy="4210843"/>
          </a:xfrm>
        </p:spPr>
        <p:txBody>
          <a:bodyPr>
            <a:noAutofit/>
          </a:bodyPr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22813" y="1541463"/>
            <a:ext cx="4029075" cy="409575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22813" y="1955006"/>
            <a:ext cx="4029075" cy="4210843"/>
          </a:xfrm>
        </p:spPr>
        <p:txBody>
          <a:bodyPr>
            <a:noAutofit/>
          </a:bodyPr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1F0B-E19A-4065-9DC9-062748D53E83}" type="slidenum">
              <a:rPr lang="zh-CN" altLang="en-US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文本占位符 7"/>
          <p:cNvSpPr>
            <a:spLocks noGrp="1"/>
          </p:cNvSpPr>
          <p:nvPr>
            <p:ph type="body" sz="quarter" idx="11"/>
          </p:nvPr>
        </p:nvSpPr>
        <p:spPr>
          <a:xfrm>
            <a:off x="395288" y="908051"/>
            <a:ext cx="8356600" cy="306372"/>
          </a:xfrm>
        </p:spPr>
        <p:txBody>
          <a:bodyPr lIns="0" tIns="18000" rIns="0" bIns="18000"/>
          <a:lstStyle>
            <a:lvl1pPr>
              <a:defRPr sz="1600" b="1"/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26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8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tags" Target="../tags/tag7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对象 1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24578" name="think-cell Slide" r:id="rId25" imgW="0" imgH="0" progId="">
              <p:embed/>
            </p:oleObj>
          </a:graphicData>
        </a:graphic>
      </p:graphicFrame>
      <p:sp>
        <p:nvSpPr>
          <p:cNvPr id="10242" name="标题占位符 1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395288" y="558800"/>
            <a:ext cx="83566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1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3" name="文本占位符 2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 bwMode="auto">
          <a:xfrm>
            <a:off x="395288" y="1541463"/>
            <a:ext cx="835560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800" tIns="45720" rIns="1548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4339441" y="6499249"/>
            <a:ext cx="373063" cy="249237"/>
          </a:xfrm>
          <a:prstGeom prst="rect">
            <a:avLst/>
          </a:prstGeom>
        </p:spPr>
        <p:txBody>
          <a:bodyPr vert="horz" lIns="0" tIns="18000" rIns="0" bIns="45720" rtlCol="0" anchor="t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华文楷体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6152E0E7-8184-442C-B621-84AD8B955A3A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Rectangle 27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395288" y="6372906"/>
            <a:ext cx="8355600" cy="6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gray">
          <a:xfrm>
            <a:off x="8421688" y="142852"/>
            <a:ext cx="2540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defRPr/>
            </a:pPr>
            <a:r>
              <a:rPr lang="zh-CN" altLang="en-US" sz="1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绝密</a:t>
            </a:r>
          </a:p>
        </p:txBody>
      </p:sp>
      <p:sp>
        <p:nvSpPr>
          <p:cNvPr id="77" name="Rectangle 18"/>
          <p:cNvSpPr>
            <a:spLocks noChangeArrowheads="1"/>
          </p:cNvSpPr>
          <p:nvPr>
            <p:custDataLst>
              <p:tags r:id="rId22"/>
            </p:custDataLst>
          </p:nvPr>
        </p:nvSpPr>
        <p:spPr bwMode="gray">
          <a:xfrm>
            <a:off x="395288" y="363538"/>
            <a:ext cx="8355600" cy="6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8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gray">
          <a:xfrm>
            <a:off x="395288" y="1244600"/>
            <a:ext cx="8355600" cy="4571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9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5288" y="1288241"/>
            <a:ext cx="8355600" cy="14400"/>
          </a:xfrm>
          <a:prstGeom prst="rect">
            <a:avLst/>
          </a:prstGeom>
          <a:solidFill>
            <a:srgbClr val="D7BF8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ea typeface="宋体" pitchFamily="2" charset="-122"/>
            </a:endParaRPr>
          </a:p>
        </p:txBody>
      </p:sp>
      <p:pic>
        <p:nvPicPr>
          <p:cNvPr id="14" name="图片 13" descr="CITICPE_Short Logo.wmf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7731939" y="6484434"/>
            <a:ext cx="1037411" cy="3111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9pPr>
    </p:titleStyle>
    <p:bodyStyle>
      <a:lvl1pPr marL="0" indent="0" algn="l" rtl="0" eaLnBrk="1" fontAlgn="base" hangingPunct="1">
        <a:spcBef>
          <a:spcPts val="1000"/>
        </a:spcBef>
        <a:spcAft>
          <a:spcPct val="0"/>
        </a:spcAft>
        <a:buFont typeface="Arial" pitchFamily="34" charset="0"/>
        <a:buNone/>
        <a:defRPr sz="1300" kern="1200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1pPr>
      <a:lvl2pPr marL="228600" indent="-228600" algn="l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300" kern="1200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2pPr>
      <a:lvl3pPr marL="495300" indent="-228600" algn="l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Symbol" pitchFamily="18" charset="2"/>
        <a:buChar char="-"/>
        <a:defRPr sz="1300" kern="1200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3pPr>
      <a:lvl4pPr marL="752475" indent="-219075" algn="l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Symbol" pitchFamily="18" charset="2"/>
        <a:buChar char="-"/>
        <a:defRPr sz="1300" kern="1200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4pPr>
      <a:lvl5pPr marL="1038225" indent="-228600" algn="l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Symbol" pitchFamily="18" charset="2"/>
        <a:buChar char="-"/>
        <a:defRPr sz="1300" kern="1200">
          <a:solidFill>
            <a:schemeClr val="tx1"/>
          </a:solidFill>
          <a:latin typeface="Arial" pitchFamily="34" charset="0"/>
          <a:ea typeface="华文楷体" pitchFamily="2" charset="-122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9"/>
          <p:cNvGrpSpPr/>
          <p:nvPr/>
        </p:nvGrpSpPr>
        <p:grpSpPr>
          <a:xfrm>
            <a:off x="1375363" y="2352564"/>
            <a:ext cx="6987366" cy="356356"/>
            <a:chOff x="1375363" y="2352564"/>
            <a:chExt cx="6987366" cy="356356"/>
          </a:xfrm>
          <a:solidFill>
            <a:schemeClr val="tx2"/>
          </a:solidFill>
        </p:grpSpPr>
        <p:sp>
          <p:nvSpPr>
            <p:cNvPr id="40" name="椭圆 39"/>
            <p:cNvSpPr/>
            <p:nvPr/>
          </p:nvSpPr>
          <p:spPr>
            <a:xfrm>
              <a:off x="1375363" y="2356577"/>
              <a:ext cx="938694" cy="352337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700" dirty="0">
                <a:solidFill>
                  <a:prstClr val="black"/>
                </a:solidFill>
              </a:endParaRPr>
            </a:p>
          </p:txBody>
        </p:sp>
        <p:sp>
          <p:nvSpPr>
            <p:cNvPr id="44" name="椭圆 43"/>
            <p:cNvSpPr/>
            <p:nvPr/>
          </p:nvSpPr>
          <p:spPr>
            <a:xfrm>
              <a:off x="6214299" y="2356584"/>
              <a:ext cx="938694" cy="352336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2585097" y="2356584"/>
              <a:ext cx="938694" cy="352336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3794831" y="2356584"/>
              <a:ext cx="938694" cy="352336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5004565" y="2356584"/>
              <a:ext cx="938694" cy="352336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7424035" y="2352564"/>
              <a:ext cx="938694" cy="352337"/>
            </a:xfrm>
            <a:prstGeom prst="roundRect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</p:grpSp>
      <p:sp>
        <p:nvSpPr>
          <p:cNvPr id="16" name="灯片编号占位符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6EE302-8826-4677-8DAD-A96E6C9D6E91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华文楷体"/>
              </a:rPr>
              <a:pPr>
                <a:defRPr/>
              </a:pPr>
              <a:t>1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  <a:latin typeface="Arial"/>
              <a:ea typeface="华文楷体"/>
            </a:endParaRPr>
          </a:p>
        </p:txBody>
      </p:sp>
      <p:sp>
        <p:nvSpPr>
          <p:cNvPr id="18" name="棱台 17"/>
          <p:cNvSpPr/>
          <p:nvPr/>
        </p:nvSpPr>
        <p:spPr bwMode="gray">
          <a:xfrm>
            <a:off x="404813" y="585788"/>
            <a:ext cx="249237" cy="247650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prstClr val="black"/>
                </a:solidFill>
              </a:rPr>
              <a:t>1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 bwMode="gray">
          <a:xfrm>
            <a:off x="395536" y="1556792"/>
            <a:ext cx="8352928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prstClr val="black"/>
                </a:solidFill>
              </a:rPr>
              <a:t>Funds Raising Maintain Momentum</a:t>
            </a:r>
            <a:r>
              <a:rPr lang="zh-CN" altLang="en-US" sz="1600" b="1" dirty="0" smtClean="0">
                <a:solidFill>
                  <a:prstClr val="black"/>
                </a:solidFill>
              </a:rPr>
              <a:t>，</a:t>
            </a:r>
            <a:r>
              <a:rPr lang="en-US" altLang="zh-CN" sz="1600" b="1" dirty="0" smtClean="0">
                <a:solidFill>
                  <a:prstClr val="black"/>
                </a:solidFill>
              </a:rPr>
              <a:t>2011 Outnumber 2010</a:t>
            </a:r>
            <a:endParaRPr lang="en-US" altLang="zh-CN" sz="1600" b="1" dirty="0">
              <a:solidFill>
                <a:prstClr val="black"/>
              </a:solidFill>
            </a:endParaRPr>
          </a:p>
        </p:txBody>
      </p:sp>
      <p:grpSp>
        <p:nvGrpSpPr>
          <p:cNvPr id="3" name="组合 44"/>
          <p:cNvGrpSpPr/>
          <p:nvPr/>
        </p:nvGrpSpPr>
        <p:grpSpPr>
          <a:xfrm>
            <a:off x="1187624" y="5506884"/>
            <a:ext cx="1314172" cy="369374"/>
            <a:chOff x="1259632" y="5410097"/>
            <a:chExt cx="504056" cy="226470"/>
          </a:xfrm>
        </p:grpSpPr>
        <p:sp>
          <p:nvSpPr>
            <p:cNvPr id="26" name="椭圆 25"/>
            <p:cNvSpPr/>
            <p:nvPr/>
          </p:nvSpPr>
          <p:spPr>
            <a:xfrm>
              <a:off x="1331640" y="5420543"/>
              <a:ext cx="360040" cy="2160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700" dirty="0">
                <a:solidFill>
                  <a:prstClr val="black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59632" y="5410097"/>
              <a:ext cx="504056" cy="1887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 smtClean="0">
                  <a:solidFill>
                    <a:prstClr val="black"/>
                  </a:solidFill>
                </a:rPr>
                <a:t>79</a:t>
              </a:r>
            </a:p>
          </p:txBody>
        </p:sp>
      </p:grpSp>
      <p:grpSp>
        <p:nvGrpSpPr>
          <p:cNvPr id="4" name="组合 43"/>
          <p:cNvGrpSpPr/>
          <p:nvPr/>
        </p:nvGrpSpPr>
        <p:grpSpPr>
          <a:xfrm>
            <a:off x="6026560" y="5506879"/>
            <a:ext cx="1314172" cy="369385"/>
            <a:chOff x="1763688" y="5410090"/>
            <a:chExt cx="504056" cy="226477"/>
          </a:xfrm>
        </p:grpSpPr>
        <p:sp>
          <p:nvSpPr>
            <p:cNvPr id="27" name="椭圆 26"/>
            <p:cNvSpPr/>
            <p:nvPr/>
          </p:nvSpPr>
          <p:spPr>
            <a:xfrm>
              <a:off x="1835696" y="5420543"/>
              <a:ext cx="360040" cy="2160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763688" y="5410090"/>
              <a:ext cx="504056" cy="1887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/>
                  </a:solidFill>
                </a:rPr>
                <a:t>118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" name="组合 42"/>
          <p:cNvGrpSpPr/>
          <p:nvPr/>
        </p:nvGrpSpPr>
        <p:grpSpPr>
          <a:xfrm>
            <a:off x="2397358" y="5506879"/>
            <a:ext cx="1314172" cy="369385"/>
            <a:chOff x="2339752" y="5410090"/>
            <a:chExt cx="504056" cy="226477"/>
          </a:xfrm>
        </p:grpSpPr>
        <p:sp>
          <p:nvSpPr>
            <p:cNvPr id="28" name="椭圆 27"/>
            <p:cNvSpPr/>
            <p:nvPr/>
          </p:nvSpPr>
          <p:spPr>
            <a:xfrm>
              <a:off x="2411760" y="5420543"/>
              <a:ext cx="360040" cy="2160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39752" y="5410090"/>
              <a:ext cx="504056" cy="1887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/>
                  </a:solidFill>
                </a:rPr>
                <a:t>167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" name="组合 41"/>
          <p:cNvGrpSpPr/>
          <p:nvPr/>
        </p:nvGrpSpPr>
        <p:grpSpPr>
          <a:xfrm>
            <a:off x="3607092" y="5506879"/>
            <a:ext cx="1314172" cy="369385"/>
            <a:chOff x="2843808" y="5410090"/>
            <a:chExt cx="504056" cy="226477"/>
          </a:xfrm>
        </p:grpSpPr>
        <p:sp>
          <p:nvSpPr>
            <p:cNvPr id="29" name="椭圆 28"/>
            <p:cNvSpPr/>
            <p:nvPr/>
          </p:nvSpPr>
          <p:spPr>
            <a:xfrm>
              <a:off x="2915816" y="5420543"/>
              <a:ext cx="360040" cy="2160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43808" y="5410090"/>
              <a:ext cx="504056" cy="1887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/>
                  </a:solidFill>
                </a:rPr>
                <a:t>124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组合 32"/>
          <p:cNvGrpSpPr/>
          <p:nvPr/>
        </p:nvGrpSpPr>
        <p:grpSpPr>
          <a:xfrm>
            <a:off x="4816826" y="5506879"/>
            <a:ext cx="1314172" cy="369385"/>
            <a:chOff x="3419872" y="5410090"/>
            <a:chExt cx="504056" cy="226477"/>
          </a:xfrm>
        </p:grpSpPr>
        <p:sp>
          <p:nvSpPr>
            <p:cNvPr id="30" name="椭圆 29"/>
            <p:cNvSpPr/>
            <p:nvPr/>
          </p:nvSpPr>
          <p:spPr>
            <a:xfrm>
              <a:off x="3491880" y="5420543"/>
              <a:ext cx="360040" cy="2160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19872" y="5410090"/>
              <a:ext cx="504056" cy="1887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>
                  <a:solidFill>
                    <a:prstClr val="black"/>
                  </a:solidFill>
                </a:rPr>
                <a:t>240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组合 31"/>
          <p:cNvGrpSpPr/>
          <p:nvPr/>
        </p:nvGrpSpPr>
        <p:grpSpPr>
          <a:xfrm>
            <a:off x="7236296" y="5510897"/>
            <a:ext cx="1314172" cy="361348"/>
            <a:chOff x="3995936" y="5415018"/>
            <a:chExt cx="504056" cy="221549"/>
          </a:xfrm>
        </p:grpSpPr>
        <p:sp>
          <p:nvSpPr>
            <p:cNvPr id="31" name="椭圆 30"/>
            <p:cNvSpPr/>
            <p:nvPr/>
          </p:nvSpPr>
          <p:spPr>
            <a:xfrm>
              <a:off x="4067944" y="5420543"/>
              <a:ext cx="360040" cy="2160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95936" y="5415018"/>
              <a:ext cx="504056" cy="1887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400" dirty="0" smtClean="0">
                  <a:solidFill>
                    <a:prstClr val="black"/>
                  </a:solidFill>
                </a:rPr>
                <a:t>164</a:t>
              </a:r>
              <a:endParaRPr lang="zh-CN" alt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7504" y="5433845"/>
            <a:ext cx="1465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prstClr val="black"/>
                </a:solidFill>
              </a:rPr>
              <a:t>No. of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prstClr val="black"/>
                </a:solidFill>
              </a:rPr>
              <a:t>New Funds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sp>
        <p:nvSpPr>
          <p:cNvPr id="32" name="标题 1"/>
          <p:cNvSpPr>
            <a:spLocks noGrp="1"/>
          </p:cNvSpPr>
          <p:nvPr>
            <p:ph type="title"/>
          </p:nvPr>
        </p:nvSpPr>
        <p:spPr>
          <a:xfrm>
            <a:off x="684212" y="558801"/>
            <a:ext cx="8067675" cy="349920"/>
          </a:xfrm>
        </p:spPr>
        <p:txBody>
          <a:bodyPr/>
          <a:lstStyle/>
          <a:p>
            <a:r>
              <a:rPr lang="en-US" altLang="zh-CN" dirty="0" smtClean="0"/>
              <a:t>Fund Raising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87624" y="2339540"/>
            <a:ext cx="13141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</a:rPr>
              <a:t>181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26560" y="2339535"/>
            <a:ext cx="13141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</a:rPr>
              <a:t>387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97358" y="2339535"/>
            <a:ext cx="13141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</a:rPr>
              <a:t>410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07092" y="2339535"/>
            <a:ext cx="13141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</a:rPr>
              <a:t>685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16826" y="2339535"/>
            <a:ext cx="13141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</a:rPr>
              <a:t>188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6296" y="2343553"/>
            <a:ext cx="1314172" cy="307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 smtClean="0">
                <a:solidFill>
                  <a:prstClr val="black"/>
                </a:solidFill>
              </a:rPr>
              <a:t>288</a:t>
            </a:r>
            <a:endParaRPr lang="zh-CN" altLang="en-US" sz="1400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9171" y="2319572"/>
            <a:ext cx="1465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prstClr val="black"/>
                </a:solidFill>
              </a:rPr>
              <a:t>Amt. Raised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gray">
          <a:xfrm>
            <a:off x="393701" y="5916613"/>
            <a:ext cx="403383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36000" rIns="36000" bIns="36000" anchor="b"/>
          <a:lstStyle/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endParaRPr lang="en-US" altLang="zh-CN" sz="800" i="1" dirty="0">
              <a:solidFill>
                <a:prstClr val="black"/>
              </a:solidFill>
            </a:endParaRPr>
          </a:p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i="1" dirty="0" smtClean="0">
                <a:solidFill>
                  <a:prstClr val="black"/>
                </a:solidFill>
              </a:rPr>
              <a:t>Data Source</a:t>
            </a:r>
            <a:r>
              <a:rPr lang="zh-CN" altLang="en-US" sz="800" i="1" dirty="0" smtClean="0">
                <a:solidFill>
                  <a:prstClr val="black"/>
                </a:solidFill>
              </a:rPr>
              <a:t>：</a:t>
            </a:r>
            <a:r>
              <a:rPr lang="en-US" altLang="zh-CN" sz="800" i="1" dirty="0" smtClean="0">
                <a:solidFill>
                  <a:prstClr val="black"/>
                </a:solidFill>
              </a:rPr>
              <a:t>Zero2IPO</a:t>
            </a:r>
            <a:endParaRPr lang="zh-CN" altLang="en-US" sz="800" i="1" dirty="0">
              <a:solidFill>
                <a:prstClr val="black"/>
              </a:solidFill>
            </a:endParaRPr>
          </a:p>
        </p:txBody>
      </p:sp>
      <p:graphicFrame>
        <p:nvGraphicFramePr>
          <p:cNvPr id="46" name="对象 2"/>
          <p:cNvGraphicFramePr/>
          <p:nvPr>
            <p:extLst>
              <p:ext uri="{D42A27DB-BD31-4B8C-83A1-F6EECF244321}">
                <p14:modId xmlns:p14="http://schemas.microsoft.com/office/powerpoint/2010/main" xmlns="" val="29969444"/>
              </p:ext>
            </p:extLst>
          </p:nvPr>
        </p:nvGraphicFramePr>
        <p:xfrm>
          <a:off x="395536" y="2195885"/>
          <a:ext cx="8352928" cy="351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6EE302-8826-4677-8DAD-A96E6C9D6E91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华文楷体"/>
              </a:rPr>
              <a:pPr>
                <a:defRPr/>
              </a:pPr>
              <a:t>2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  <a:latin typeface="Arial"/>
              <a:ea typeface="华文楷体"/>
            </a:endParaRPr>
          </a:p>
        </p:txBody>
      </p:sp>
      <p:sp>
        <p:nvSpPr>
          <p:cNvPr id="19" name="标题 1"/>
          <p:cNvSpPr>
            <a:spLocks noGrp="1"/>
          </p:cNvSpPr>
          <p:nvPr>
            <p:ph type="title"/>
          </p:nvPr>
        </p:nvSpPr>
        <p:spPr>
          <a:xfrm>
            <a:off x="684212" y="558801"/>
            <a:ext cx="8067675" cy="349920"/>
          </a:xfrm>
        </p:spPr>
        <p:txBody>
          <a:bodyPr/>
          <a:lstStyle/>
          <a:p>
            <a:r>
              <a:rPr lang="en-US" altLang="zh-CN" dirty="0" smtClean="0">
                <a:latin typeface="+mn-lt"/>
                <a:ea typeface="+mn-ea"/>
              </a:rPr>
              <a:t>LP’s Current Classification &amp; Latent Capacity</a:t>
            </a:r>
          </a:p>
        </p:txBody>
      </p:sp>
      <p:sp>
        <p:nvSpPr>
          <p:cNvPr id="18" name="棱台 17"/>
          <p:cNvSpPr/>
          <p:nvPr/>
        </p:nvSpPr>
        <p:spPr bwMode="gray">
          <a:xfrm>
            <a:off x="404813" y="585788"/>
            <a:ext cx="249237" cy="247650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zh-CN" sz="1200" b="1" dirty="0">
                <a:solidFill>
                  <a:prstClr val="black"/>
                </a:solidFill>
              </a:rPr>
              <a:t>2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sp>
        <p:nvSpPr>
          <p:cNvPr id="13" name="矩形 12"/>
          <p:cNvSpPr/>
          <p:nvPr/>
        </p:nvSpPr>
        <p:spPr bwMode="gray">
          <a:xfrm>
            <a:off x="395288" y="1435779"/>
            <a:ext cx="8353176" cy="4095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solidFill>
                  <a:prstClr val="black"/>
                </a:solidFill>
              </a:rPr>
              <a:t>Local LPs’ Current Situation &amp; Trend of Development in China</a:t>
            </a:r>
            <a:endParaRPr lang="en-US" altLang="zh-CN" sz="1600" b="1" dirty="0">
              <a:solidFill>
                <a:prstClr val="black"/>
              </a:solidFill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395537" y="1939835"/>
          <a:ext cx="6192688" cy="4153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584176"/>
                <a:gridCol w="1628251"/>
                <a:gridCol w="1468094"/>
              </a:tblGrid>
              <a:tr h="3918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Name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Purpose of Investment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 Total AUM</a:t>
                      </a:r>
                    </a:p>
                    <a:p>
                      <a:pPr algn="ctr"/>
                      <a:r>
                        <a:rPr lang="zh-CN" altLang="en-US" sz="1000" dirty="0" smtClean="0"/>
                        <a:t>（</a:t>
                      </a:r>
                      <a:r>
                        <a:rPr lang="en-US" altLang="zh-CN" sz="1000" dirty="0" smtClean="0"/>
                        <a:t>Billion CNY</a:t>
                      </a:r>
                      <a:r>
                        <a:rPr lang="zh-CN" altLang="en-US" sz="1000" dirty="0" smtClean="0"/>
                        <a:t>）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Potential</a:t>
                      </a:r>
                      <a:r>
                        <a:rPr lang="zh-CN" altLang="en-US" sz="1000" baseline="0" dirty="0" smtClean="0"/>
                        <a:t> </a:t>
                      </a:r>
                      <a:r>
                        <a:rPr lang="en-US" altLang="zh-CN" sz="1000" baseline="0" dirty="0" smtClean="0"/>
                        <a:t>Capacity of investment in PE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/>
                        <a:t>（</a:t>
                      </a:r>
                      <a:r>
                        <a:rPr lang="en-US" altLang="zh-CN" sz="1000" dirty="0" smtClean="0"/>
                        <a:t>Billion CNY</a:t>
                      </a:r>
                      <a:r>
                        <a:rPr lang="zh-CN" altLang="en-US" sz="1000" dirty="0" smtClean="0"/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NSSF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Profit Cautiously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776.5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100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04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FOF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Profit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&gt;100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&gt;100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4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Government guide fund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policy oriented strategy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&gt;100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&gt;100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048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Commercial</a:t>
                      </a:r>
                      <a:r>
                        <a:rPr lang="en-US" altLang="zh-CN" sz="1000" baseline="0" dirty="0" smtClean="0"/>
                        <a:t> Bank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Profit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57600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2,500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04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Commercial Insurance Company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Profit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4400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&gt;300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04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Securities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Profit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1700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&gt;60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2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Trust Company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Profit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2000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80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04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Enterprise Annuity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Profit Cautiously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200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&gt;10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2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Private Enterprise /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High-net-worth Individuals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Profit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6,000</a:t>
                      </a:r>
                    </a:p>
                    <a:p>
                      <a:pPr algn="ctr"/>
                      <a:r>
                        <a:rPr lang="zh-CN" altLang="en-US" sz="1000" dirty="0" smtClean="0"/>
                        <a:t>（</a:t>
                      </a:r>
                      <a:r>
                        <a:rPr lang="en-US" altLang="zh-CN" sz="1000" dirty="0" smtClean="0"/>
                        <a:t>Only include Wenzhou</a:t>
                      </a:r>
                      <a:r>
                        <a:rPr lang="zh-CN" altLang="en-US" sz="1000" dirty="0" smtClean="0"/>
                        <a:t>）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&gt;100</a:t>
                      </a:r>
                      <a:endParaRPr lang="zh-CN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右大括号 8"/>
          <p:cNvSpPr/>
          <p:nvPr/>
        </p:nvSpPr>
        <p:spPr bwMode="gray">
          <a:xfrm>
            <a:off x="6660232" y="2708920"/>
            <a:ext cx="216024" cy="3168352"/>
          </a:xfrm>
          <a:prstGeom prst="rightBrace">
            <a:avLst>
              <a:gd name="adj1" fmla="val 9299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948264" y="4119463"/>
            <a:ext cx="1872208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36000" rIns="0" rtlCol="0">
            <a:spAutoFit/>
          </a:bodyPr>
          <a:lstStyle/>
          <a:p>
            <a:pPr algn="ctr"/>
            <a:r>
              <a:rPr lang="en-US" altLang="zh-CN" sz="1200" b="1" dirty="0" smtClean="0"/>
              <a:t>Potential future funding:</a:t>
            </a:r>
          </a:p>
          <a:p>
            <a:pPr algn="ctr"/>
            <a:r>
              <a:rPr lang="en-US" altLang="zh-CN" sz="1200" b="1" dirty="0" smtClean="0"/>
              <a:t> &gt; 3350 </a:t>
            </a:r>
            <a:r>
              <a:rPr lang="en-US" altLang="zh-CN" sz="1200" b="1" dirty="0" err="1" smtClean="0"/>
              <a:t>bn</a:t>
            </a:r>
            <a:r>
              <a:rPr lang="en-US" altLang="zh-CN" sz="1200" b="1" dirty="0" smtClean="0"/>
              <a:t> CNY</a:t>
            </a:r>
            <a:endParaRPr lang="zh-CN" altLang="en-US" sz="1200" b="1" dirty="0"/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gray">
          <a:xfrm>
            <a:off x="393701" y="5962727"/>
            <a:ext cx="403383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36000" rIns="36000" bIns="36000" anchor="b"/>
          <a:lstStyle/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endParaRPr lang="en-US" altLang="zh-CN" sz="800" i="1" dirty="0">
              <a:solidFill>
                <a:prstClr val="black"/>
              </a:solidFill>
            </a:endParaRPr>
          </a:p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i="1" dirty="0" smtClean="0">
                <a:solidFill>
                  <a:prstClr val="black"/>
                </a:solidFill>
              </a:rPr>
              <a:t>Data Source</a:t>
            </a:r>
            <a:r>
              <a:rPr lang="zh-CN" altLang="en-US" sz="800" i="1" dirty="0" smtClean="0">
                <a:solidFill>
                  <a:prstClr val="black"/>
                </a:solidFill>
              </a:rPr>
              <a:t>：</a:t>
            </a:r>
            <a:r>
              <a:rPr lang="en-US" altLang="zh-CN" sz="800" i="1" dirty="0" smtClean="0">
                <a:solidFill>
                  <a:prstClr val="black"/>
                </a:solidFill>
              </a:rPr>
              <a:t>Zero2IPO</a:t>
            </a:r>
            <a:endParaRPr lang="zh-CN" altLang="en-US" sz="800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6EE302-8826-4677-8DAD-A96E6C9D6E91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3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1" name="标题 1"/>
          <p:cNvSpPr>
            <a:spLocks noGrp="1"/>
          </p:cNvSpPr>
          <p:nvPr>
            <p:ph type="title"/>
          </p:nvPr>
        </p:nvSpPr>
        <p:spPr>
          <a:xfrm>
            <a:off x="683568" y="558800"/>
            <a:ext cx="8067675" cy="608013"/>
          </a:xfrm>
        </p:spPr>
        <p:txBody>
          <a:bodyPr/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China Market’s LP Distribution by Type</a:t>
            </a:r>
          </a:p>
        </p:txBody>
      </p:sp>
      <p:sp>
        <p:nvSpPr>
          <p:cNvPr id="22" name="棱台 21"/>
          <p:cNvSpPr/>
          <p:nvPr/>
        </p:nvSpPr>
        <p:spPr bwMode="gray">
          <a:xfrm>
            <a:off x="404813" y="585788"/>
            <a:ext cx="249237" cy="247650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prstClr val="black"/>
                </a:solidFill>
              </a:rPr>
              <a:t>3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gray">
          <a:xfrm>
            <a:off x="393701" y="5962727"/>
            <a:ext cx="403383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36000" rIns="36000" bIns="36000" anchor="b"/>
          <a:lstStyle/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endParaRPr lang="en-US" altLang="zh-CN" sz="800" i="1" dirty="0">
              <a:solidFill>
                <a:prstClr val="black"/>
              </a:solidFill>
            </a:endParaRPr>
          </a:p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i="1" dirty="0" smtClean="0">
                <a:solidFill>
                  <a:prstClr val="black"/>
                </a:solidFill>
              </a:rPr>
              <a:t>Data Source</a:t>
            </a:r>
            <a:r>
              <a:rPr lang="zh-CN" altLang="en-US" sz="800" i="1" dirty="0" smtClean="0">
                <a:solidFill>
                  <a:prstClr val="black"/>
                </a:solidFill>
              </a:rPr>
              <a:t>：</a:t>
            </a:r>
            <a:r>
              <a:rPr lang="en-US" altLang="zh-CN" sz="800" i="1" dirty="0" smtClean="0">
                <a:solidFill>
                  <a:prstClr val="black"/>
                </a:solidFill>
              </a:rPr>
              <a:t>Zero2IPO</a:t>
            </a:r>
            <a:endParaRPr lang="zh-CN" altLang="en-US" sz="800" i="1" dirty="0">
              <a:solidFill>
                <a:prstClr val="black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80768" y="1541463"/>
            <a:ext cx="4003200" cy="4407817"/>
            <a:chOff x="5004048" y="1541463"/>
            <a:chExt cx="4003200" cy="4407817"/>
          </a:xfrm>
        </p:grpSpPr>
        <p:sp>
          <p:nvSpPr>
            <p:cNvPr id="9" name="矩形 8"/>
            <p:cNvSpPr/>
            <p:nvPr/>
          </p:nvSpPr>
          <p:spPr bwMode="gray">
            <a:xfrm>
              <a:off x="5148064" y="1541463"/>
              <a:ext cx="3603824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prstClr val="black"/>
                  </a:solidFill>
                </a:rPr>
                <a:t>China Market’s LP distribution by type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 dirty="0" smtClean="0">
                  <a:solidFill>
                    <a:prstClr val="black"/>
                  </a:solidFill>
                </a:rPr>
                <a:t>（</a:t>
              </a:r>
              <a:r>
                <a:rPr lang="en-US" altLang="zh-CN" sz="1200" b="1" dirty="0" smtClean="0">
                  <a:solidFill>
                    <a:prstClr val="black"/>
                  </a:solidFill>
                </a:rPr>
                <a:t>Amt. of Dry Powder</a:t>
              </a:r>
              <a:r>
                <a:rPr lang="zh-CN" altLang="en-US" sz="1200" b="1" dirty="0" smtClean="0">
                  <a:solidFill>
                    <a:prstClr val="black"/>
                  </a:solidFill>
                </a:rPr>
                <a:t>） </a:t>
              </a:r>
              <a:endParaRPr lang="en-US" altLang="zh-CN" sz="1200" b="1" dirty="0" smtClean="0">
                <a:solidFill>
                  <a:prstClr val="black"/>
                </a:solidFill>
              </a:endParaRPr>
            </a:p>
          </p:txBody>
        </p:sp>
        <p:graphicFrame>
          <p:nvGraphicFramePr>
            <p:cNvPr id="19" name="对象 1"/>
            <p:cNvGraphicFramePr/>
            <p:nvPr/>
          </p:nvGraphicFramePr>
          <p:xfrm>
            <a:off x="5004048" y="1989280"/>
            <a:ext cx="4003200" cy="39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5" name="矩形 24"/>
            <p:cNvSpPr/>
            <p:nvPr/>
          </p:nvSpPr>
          <p:spPr>
            <a:xfrm>
              <a:off x="7020272" y="2060848"/>
              <a:ext cx="1728048" cy="144016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solidFill>
                    <a:schemeClr val="tx1"/>
                  </a:solidFill>
                </a:rPr>
                <a:t>Up to June 30, 2011</a:t>
              </a:r>
              <a:endParaRPr lang="zh-CN" alt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571752" y="1541463"/>
            <a:ext cx="4248720" cy="4407817"/>
            <a:chOff x="395288" y="1541463"/>
            <a:chExt cx="4248720" cy="4407817"/>
          </a:xfrm>
        </p:grpSpPr>
        <p:sp>
          <p:nvSpPr>
            <p:cNvPr id="18" name="矩形 17"/>
            <p:cNvSpPr/>
            <p:nvPr/>
          </p:nvSpPr>
          <p:spPr bwMode="gray">
            <a:xfrm>
              <a:off x="395288" y="1541463"/>
              <a:ext cx="3960688" cy="40957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b="1" dirty="0" smtClean="0">
                  <a:solidFill>
                    <a:prstClr val="black"/>
                  </a:solidFill>
                </a:rPr>
                <a:t>China Market’s LP distribution by type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200" b="1" dirty="0" smtClean="0">
                  <a:solidFill>
                    <a:prstClr val="black"/>
                  </a:solidFill>
                </a:rPr>
                <a:t>（</a:t>
              </a:r>
              <a:r>
                <a:rPr lang="en-US" altLang="zh-CN" sz="1200" b="1" dirty="0" smtClean="0">
                  <a:solidFill>
                    <a:prstClr val="black"/>
                  </a:solidFill>
                </a:rPr>
                <a:t>No. of LPs</a:t>
              </a:r>
              <a:r>
                <a:rPr lang="zh-CN" altLang="en-US" sz="1200" b="1" dirty="0" smtClean="0">
                  <a:solidFill>
                    <a:prstClr val="black"/>
                  </a:solidFill>
                </a:rPr>
                <a:t>） </a:t>
              </a:r>
              <a:endParaRPr lang="en-US" altLang="zh-CN" sz="1200" b="1" dirty="0" smtClean="0">
                <a:solidFill>
                  <a:prstClr val="black"/>
                </a:solidFill>
              </a:endParaRPr>
            </a:p>
          </p:txBody>
        </p:sp>
        <p:graphicFrame>
          <p:nvGraphicFramePr>
            <p:cNvPr id="20" name="对象 1"/>
            <p:cNvGraphicFramePr/>
            <p:nvPr/>
          </p:nvGraphicFramePr>
          <p:xfrm>
            <a:off x="395536" y="1988840"/>
            <a:ext cx="4002108" cy="39604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6" name="矩形 25"/>
            <p:cNvSpPr/>
            <p:nvPr/>
          </p:nvSpPr>
          <p:spPr>
            <a:xfrm>
              <a:off x="2915960" y="2060848"/>
              <a:ext cx="1728048" cy="144016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b="1" dirty="0" smtClean="0">
                  <a:solidFill>
                    <a:schemeClr val="tx1"/>
                  </a:solidFill>
                </a:rPr>
                <a:t>Up to June 30, 2011</a:t>
              </a:r>
              <a:endParaRPr lang="zh-CN" altLang="en-US" sz="12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683568" y="558800"/>
            <a:ext cx="8067675" cy="608013"/>
          </a:xfrm>
        </p:spPr>
        <p:txBody>
          <a:bodyPr/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China Market’s LP Distribution by Currency</a:t>
            </a:r>
            <a:endParaRPr lang="en-US" dirty="0"/>
          </a:p>
        </p:txBody>
      </p:sp>
      <p:sp>
        <p:nvSpPr>
          <p:cNvPr id="9" name="矩形 8"/>
          <p:cNvSpPr/>
          <p:nvPr/>
        </p:nvSpPr>
        <p:spPr bwMode="gray">
          <a:xfrm>
            <a:off x="5076056" y="1541463"/>
            <a:ext cx="3603824" cy="4095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prstClr val="black"/>
                </a:solidFill>
              </a:rPr>
              <a:t>China Market’s LP distribution by currency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 smtClean="0">
                <a:solidFill>
                  <a:prstClr val="black"/>
                </a:solidFill>
              </a:rPr>
              <a:t>（</a:t>
            </a:r>
            <a:r>
              <a:rPr lang="en-US" altLang="zh-CN" sz="1200" b="1" dirty="0" smtClean="0">
                <a:solidFill>
                  <a:prstClr val="black"/>
                </a:solidFill>
              </a:rPr>
              <a:t>Amt. of Dry Powder</a:t>
            </a:r>
            <a:r>
              <a:rPr lang="zh-CN" altLang="en-US" sz="1200" b="1" dirty="0" smtClean="0">
                <a:solidFill>
                  <a:prstClr val="black"/>
                </a:solidFill>
              </a:rPr>
              <a:t>） </a:t>
            </a:r>
            <a:endParaRPr lang="en-US" altLang="zh-CN" sz="1200" b="1" dirty="0" smtClean="0">
              <a:solidFill>
                <a:prstClr val="black"/>
              </a:solidFill>
            </a:endParaRPr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6EE302-8826-4677-8DAD-A96E6C9D6E91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4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19" name="对象 1"/>
          <p:cNvGraphicFramePr/>
          <p:nvPr/>
        </p:nvGraphicFramePr>
        <p:xfrm>
          <a:off x="4932040" y="1484784"/>
          <a:ext cx="40032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矩形 17"/>
          <p:cNvSpPr/>
          <p:nvPr/>
        </p:nvSpPr>
        <p:spPr bwMode="gray">
          <a:xfrm>
            <a:off x="395288" y="1541463"/>
            <a:ext cx="3960688" cy="4095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 b="1" dirty="0" smtClean="0">
                <a:solidFill>
                  <a:prstClr val="black"/>
                </a:solidFill>
              </a:rPr>
              <a:t>China Market’s LP distribution by currency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 smtClean="0">
                <a:solidFill>
                  <a:prstClr val="black"/>
                </a:solidFill>
              </a:rPr>
              <a:t>（</a:t>
            </a:r>
            <a:r>
              <a:rPr lang="en-US" altLang="zh-CN" sz="1200" b="1" dirty="0" smtClean="0">
                <a:solidFill>
                  <a:prstClr val="black"/>
                </a:solidFill>
              </a:rPr>
              <a:t>No. of LPs</a:t>
            </a:r>
            <a:r>
              <a:rPr lang="zh-CN" altLang="en-US" sz="1200" b="1" dirty="0" smtClean="0">
                <a:solidFill>
                  <a:prstClr val="black"/>
                </a:solidFill>
              </a:rPr>
              <a:t>） </a:t>
            </a:r>
            <a:endParaRPr lang="en-US" altLang="zh-CN" sz="1200" b="1" dirty="0" smtClean="0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020272" y="2060848"/>
            <a:ext cx="1728048" cy="14401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Up to June 30, 2011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对象 1"/>
          <p:cNvGraphicFramePr/>
          <p:nvPr/>
        </p:nvGraphicFramePr>
        <p:xfrm>
          <a:off x="395289" y="2006600"/>
          <a:ext cx="4464744" cy="4137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棱台 14"/>
          <p:cNvSpPr/>
          <p:nvPr/>
        </p:nvSpPr>
        <p:spPr bwMode="gray">
          <a:xfrm>
            <a:off x="404813" y="585788"/>
            <a:ext cx="249237" cy="247650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prstClr val="black"/>
                </a:solidFill>
              </a:rPr>
              <a:t>4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sp>
        <p:nvSpPr>
          <p:cNvPr id="20" name="Rectangle 45"/>
          <p:cNvSpPr>
            <a:spLocks noChangeArrowheads="1"/>
          </p:cNvSpPr>
          <p:nvPr/>
        </p:nvSpPr>
        <p:spPr bwMode="gray">
          <a:xfrm>
            <a:off x="393701" y="5962727"/>
            <a:ext cx="403383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36000" rIns="36000" bIns="36000" anchor="b"/>
          <a:lstStyle/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endParaRPr lang="en-US" altLang="zh-CN" sz="800" i="1" dirty="0">
              <a:solidFill>
                <a:prstClr val="black"/>
              </a:solidFill>
            </a:endParaRPr>
          </a:p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i="1" dirty="0" smtClean="0">
                <a:solidFill>
                  <a:prstClr val="black"/>
                </a:solidFill>
              </a:rPr>
              <a:t>Data Source</a:t>
            </a:r>
            <a:r>
              <a:rPr lang="zh-CN" altLang="en-US" sz="800" i="1" dirty="0" smtClean="0">
                <a:solidFill>
                  <a:prstClr val="black"/>
                </a:solidFill>
              </a:rPr>
              <a:t>：</a:t>
            </a:r>
            <a:r>
              <a:rPr lang="en-US" altLang="zh-CN" sz="800" i="1" dirty="0" smtClean="0">
                <a:solidFill>
                  <a:prstClr val="black"/>
                </a:solidFill>
              </a:rPr>
              <a:t>Zero2IPO</a:t>
            </a:r>
            <a:endParaRPr lang="zh-CN" altLang="en-US" sz="800" i="1" dirty="0">
              <a:solidFill>
                <a:prstClr val="black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627784" y="2060848"/>
            <a:ext cx="1728048" cy="14401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Up to June 30, 2011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C660CE-E1C1-4C68-A232-1E6B7D740678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华文楷体"/>
              </a:rPr>
              <a:pPr>
                <a:defRPr/>
              </a:pPr>
              <a:t>5</a:t>
            </a:fld>
            <a:endParaRPr lang="zh-CN" altLang="en-US">
              <a:solidFill>
                <a:prstClr val="black">
                  <a:lumMod val="50000"/>
                  <a:lumOff val="50000"/>
                </a:prstClr>
              </a:solidFill>
              <a:latin typeface="Arial"/>
              <a:ea typeface="华文楷体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84212" y="558800"/>
            <a:ext cx="8067675" cy="615315"/>
          </a:xfrm>
        </p:spPr>
        <p:txBody>
          <a:bodyPr/>
          <a:lstStyle/>
          <a:p>
            <a:pPr lvl="0"/>
            <a:r>
              <a:rPr lang="en-US" altLang="zh-CN" dirty="0" smtClean="0">
                <a:latin typeface="+mn-lt"/>
                <a:ea typeface="+mn-ea"/>
              </a:rPr>
              <a:t>LP’s </a:t>
            </a:r>
            <a:r>
              <a:rPr lang="en-US" altLang="zh-CN" dirty="0" smtClean="0"/>
              <a:t>Trend in Development &amp; Comparison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8" name="棱台 7"/>
          <p:cNvSpPr/>
          <p:nvPr/>
        </p:nvSpPr>
        <p:spPr bwMode="gray">
          <a:xfrm>
            <a:off x="404813" y="585788"/>
            <a:ext cx="249237" cy="247650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altLang="zh-CN" sz="1200" b="1" dirty="0" smtClean="0">
                <a:solidFill>
                  <a:prstClr val="black"/>
                </a:solidFill>
              </a:rPr>
              <a:t>5</a:t>
            </a:r>
            <a:endParaRPr lang="zh-CN" altLang="en-US" sz="1200" b="1" dirty="0">
              <a:solidFill>
                <a:prstClr val="black"/>
              </a:solidFill>
            </a:endParaRPr>
          </a:p>
        </p:txBody>
      </p:sp>
      <p:sp>
        <p:nvSpPr>
          <p:cNvPr id="36" name="矩形 35"/>
          <p:cNvSpPr/>
          <p:nvPr/>
        </p:nvSpPr>
        <p:spPr bwMode="gray">
          <a:xfrm>
            <a:off x="5148262" y="1484784"/>
            <a:ext cx="3528392" cy="37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 smtClean="0">
                <a:solidFill>
                  <a:prstClr val="black"/>
                </a:solidFill>
              </a:rPr>
              <a:t>Local LP Compare to Global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48262" y="2033082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 b="1" dirty="0" smtClean="0">
                <a:solidFill>
                  <a:prstClr val="black"/>
                </a:solidFill>
              </a:rPr>
              <a:t>（</a:t>
            </a:r>
            <a:r>
              <a:rPr lang="en-US" altLang="zh-CN" sz="1000" b="1" dirty="0" smtClean="0">
                <a:solidFill>
                  <a:prstClr val="black"/>
                </a:solidFill>
              </a:rPr>
              <a:t>by Dry Powder</a:t>
            </a:r>
            <a:r>
              <a:rPr lang="zh-CN" altLang="en-US" sz="1000" b="1" dirty="0" smtClean="0">
                <a:solidFill>
                  <a:prstClr val="black"/>
                </a:solidFill>
              </a:rPr>
              <a:t>）</a:t>
            </a:r>
            <a:endParaRPr lang="zh-CN" altLang="en-US" sz="1000" b="1" dirty="0">
              <a:solidFill>
                <a:prstClr val="black"/>
              </a:solidFill>
            </a:endParaRPr>
          </a:p>
        </p:txBody>
      </p:sp>
      <p:graphicFrame>
        <p:nvGraphicFramePr>
          <p:cNvPr id="24" name="对象 2"/>
          <p:cNvGraphicFramePr/>
          <p:nvPr/>
        </p:nvGraphicFramePr>
        <p:xfrm>
          <a:off x="5004246" y="2253879"/>
          <a:ext cx="4032250" cy="3911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右箭头 9"/>
          <p:cNvSpPr/>
          <p:nvPr/>
        </p:nvSpPr>
        <p:spPr bwMode="gray">
          <a:xfrm rot="17601501">
            <a:off x="4214693" y="3610373"/>
            <a:ext cx="521139" cy="191677"/>
          </a:xfrm>
          <a:prstGeom prst="rightArrow">
            <a:avLst/>
          </a:prstGeom>
          <a:solidFill>
            <a:srgbClr val="FF0000"/>
          </a:solidFill>
          <a:ln w="63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8000" tIns="108000" rIns="42771" bIns="42771" rtlCol="0" anchor="ctr"/>
          <a:lstStyle/>
          <a:p>
            <a:pPr marL="201613" indent="-201613" algn="ctr" defTabSz="855663" eaLnBrk="0" hangingPunct="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endParaRPr lang="zh-CN" altLang="en-US" sz="1600" b="1" dirty="0" smtClean="0">
              <a:latin typeface="+mn-lt"/>
              <a:ea typeface="+mn-ea"/>
            </a:endParaRPr>
          </a:p>
        </p:txBody>
      </p:sp>
      <p:sp>
        <p:nvSpPr>
          <p:cNvPr id="11" name="矩形 10"/>
          <p:cNvSpPr/>
          <p:nvPr/>
        </p:nvSpPr>
        <p:spPr bwMode="gray">
          <a:xfrm>
            <a:off x="467544" y="1484784"/>
            <a:ext cx="4608512" cy="37536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 smtClean="0">
                <a:solidFill>
                  <a:prstClr val="black"/>
                </a:solidFill>
              </a:rPr>
              <a:t>High-net-worth Individuals’ investment willingness</a:t>
            </a:r>
            <a:endParaRPr lang="en-US" altLang="zh-CN" sz="1400" b="1" dirty="0">
              <a:solidFill>
                <a:prstClr val="black"/>
              </a:solidFill>
            </a:endParaRPr>
          </a:p>
        </p:txBody>
      </p:sp>
      <p:graphicFrame>
        <p:nvGraphicFramePr>
          <p:cNvPr id="12" name="对象 2"/>
          <p:cNvGraphicFramePr/>
          <p:nvPr/>
        </p:nvGraphicFramePr>
        <p:xfrm>
          <a:off x="467544" y="1988840"/>
          <a:ext cx="5040559" cy="4158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45"/>
          <p:cNvSpPr>
            <a:spLocks noChangeArrowheads="1"/>
          </p:cNvSpPr>
          <p:nvPr/>
        </p:nvSpPr>
        <p:spPr bwMode="gray">
          <a:xfrm>
            <a:off x="395536" y="6198219"/>
            <a:ext cx="4033838" cy="1831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36000" rIns="36000" bIns="36000" anchor="b"/>
          <a:lstStyle/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i="1" dirty="0" smtClean="0">
                <a:solidFill>
                  <a:prstClr val="black"/>
                </a:solidFill>
              </a:rPr>
              <a:t>Data Source</a:t>
            </a:r>
            <a:r>
              <a:rPr lang="zh-CN" altLang="en-US" sz="800" i="1" dirty="0" smtClean="0">
                <a:solidFill>
                  <a:prstClr val="black"/>
                </a:solidFill>
              </a:rPr>
              <a:t>：</a:t>
            </a:r>
            <a:r>
              <a:rPr lang="en-US" altLang="zh-CN" sz="800" i="1" dirty="0" smtClean="0">
                <a:solidFill>
                  <a:prstClr val="black"/>
                </a:solidFill>
              </a:rPr>
              <a:t>Forbes Chinese version of the private wealth research database</a:t>
            </a:r>
            <a:endParaRPr lang="zh-CN" altLang="en-US" sz="800" i="1" dirty="0">
              <a:solidFill>
                <a:prstClr val="black"/>
              </a:solidFill>
            </a:endParaRPr>
          </a:p>
        </p:txBody>
      </p:sp>
      <p:sp>
        <p:nvSpPr>
          <p:cNvPr id="14" name="下箭头 13"/>
          <p:cNvSpPr/>
          <p:nvPr/>
        </p:nvSpPr>
        <p:spPr bwMode="gray">
          <a:xfrm rot="20724712">
            <a:off x="1392963" y="3509732"/>
            <a:ext cx="133787" cy="504056"/>
          </a:xfrm>
          <a:prstGeom prst="downArrow">
            <a:avLst>
              <a:gd name="adj1" fmla="val 50000"/>
              <a:gd name="adj2" fmla="val 50835"/>
            </a:avLst>
          </a:prstGeom>
          <a:solidFill>
            <a:srgbClr val="00B050"/>
          </a:solidFill>
          <a:ln w="63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8000" tIns="108000" rIns="42771" bIns="42771" rtlCol="0" anchor="ctr"/>
          <a:lstStyle/>
          <a:p>
            <a:pPr marL="201613" indent="-201613" algn="ctr" defTabSz="855663" eaLnBrk="0" hangingPunct="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endParaRPr lang="zh-CN" altLang="en-US" sz="1600" b="1" dirty="0" smtClean="0">
              <a:latin typeface="+mn-lt"/>
              <a:ea typeface="+mn-ea"/>
            </a:endParaRPr>
          </a:p>
        </p:txBody>
      </p:sp>
      <p:sp>
        <p:nvSpPr>
          <p:cNvPr id="15" name="下箭头 14"/>
          <p:cNvSpPr/>
          <p:nvPr/>
        </p:nvSpPr>
        <p:spPr bwMode="gray">
          <a:xfrm rot="20724712">
            <a:off x="2185050" y="2844212"/>
            <a:ext cx="133787" cy="504056"/>
          </a:xfrm>
          <a:prstGeom prst="downArrow">
            <a:avLst>
              <a:gd name="adj1" fmla="val 50000"/>
              <a:gd name="adj2" fmla="val 50835"/>
            </a:avLst>
          </a:prstGeom>
          <a:solidFill>
            <a:srgbClr val="00B050"/>
          </a:solidFill>
          <a:ln w="63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8000" tIns="108000" rIns="42771" bIns="42771" rtlCol="0" anchor="ctr"/>
          <a:lstStyle/>
          <a:p>
            <a:pPr marL="201613" indent="-201613" algn="ctr" defTabSz="855663" eaLnBrk="0" hangingPunct="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endParaRPr lang="zh-CN" altLang="en-US" sz="1600" b="1" dirty="0" smtClean="0">
              <a:latin typeface="+mn-lt"/>
              <a:ea typeface="+mn-ea"/>
            </a:endParaRPr>
          </a:p>
        </p:txBody>
      </p:sp>
      <p:sp>
        <p:nvSpPr>
          <p:cNvPr id="16" name="下箭头 15"/>
          <p:cNvSpPr/>
          <p:nvPr/>
        </p:nvSpPr>
        <p:spPr bwMode="gray">
          <a:xfrm rot="17120624">
            <a:off x="2948331" y="4451476"/>
            <a:ext cx="159922" cy="338725"/>
          </a:xfrm>
          <a:prstGeom prst="downArrow">
            <a:avLst>
              <a:gd name="adj1" fmla="val 50000"/>
              <a:gd name="adj2" fmla="val 50835"/>
            </a:avLst>
          </a:prstGeom>
          <a:solidFill>
            <a:srgbClr val="00B050"/>
          </a:solidFill>
          <a:ln w="63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8000" tIns="108000" rIns="42771" bIns="42771" rtlCol="0" anchor="ctr"/>
          <a:lstStyle/>
          <a:p>
            <a:pPr marL="201613" indent="-201613" algn="ctr" defTabSz="855663" eaLnBrk="0" hangingPunct="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endParaRPr lang="zh-CN" altLang="en-US" sz="1600" b="1" dirty="0" smtClean="0">
              <a:latin typeface="+mn-lt"/>
              <a:ea typeface="+mn-ea"/>
            </a:endParaRPr>
          </a:p>
        </p:txBody>
      </p:sp>
      <p:sp>
        <p:nvSpPr>
          <p:cNvPr id="17" name="下箭头 16"/>
          <p:cNvSpPr/>
          <p:nvPr/>
        </p:nvSpPr>
        <p:spPr bwMode="gray">
          <a:xfrm rot="21194644">
            <a:off x="3764588" y="2548733"/>
            <a:ext cx="143015" cy="972111"/>
          </a:xfrm>
          <a:prstGeom prst="downArrow">
            <a:avLst>
              <a:gd name="adj1" fmla="val 50000"/>
              <a:gd name="adj2" fmla="val 50835"/>
            </a:avLst>
          </a:prstGeom>
          <a:solidFill>
            <a:srgbClr val="00B050"/>
          </a:solidFill>
          <a:ln w="635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08000" tIns="108000" rIns="42771" bIns="42771" rtlCol="0" anchor="ctr"/>
          <a:lstStyle/>
          <a:p>
            <a:pPr marL="201613" indent="-201613" algn="ctr" defTabSz="855663" eaLnBrk="0" hangingPunct="0">
              <a:spcBef>
                <a:spcPct val="3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endParaRPr lang="zh-CN" altLang="en-US" sz="1600" b="1" dirty="0" smtClean="0">
              <a:latin typeface="+mn-lt"/>
              <a:ea typeface="+mn-ea"/>
            </a:endParaRPr>
          </a:p>
        </p:txBody>
      </p:sp>
      <p:sp>
        <p:nvSpPr>
          <p:cNvPr id="18" name="Rectangle 45"/>
          <p:cNvSpPr>
            <a:spLocks noChangeArrowheads="1"/>
          </p:cNvSpPr>
          <p:nvPr/>
        </p:nvSpPr>
        <p:spPr bwMode="gray">
          <a:xfrm>
            <a:off x="5364088" y="5962727"/>
            <a:ext cx="403383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36000" rIns="36000" bIns="36000" anchor="b"/>
          <a:lstStyle/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endParaRPr lang="en-US" altLang="zh-CN" sz="800" i="1" dirty="0">
              <a:solidFill>
                <a:prstClr val="black"/>
              </a:solidFill>
            </a:endParaRPr>
          </a:p>
          <a:p>
            <a:pPr marL="269875" indent="-2698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i="1" dirty="0" smtClean="0">
                <a:solidFill>
                  <a:prstClr val="black"/>
                </a:solidFill>
              </a:rPr>
              <a:t>Data Source</a:t>
            </a:r>
            <a:r>
              <a:rPr lang="zh-CN" altLang="en-US" sz="800" i="1" dirty="0" smtClean="0">
                <a:solidFill>
                  <a:prstClr val="black"/>
                </a:solidFill>
              </a:rPr>
              <a:t>：</a:t>
            </a:r>
            <a:r>
              <a:rPr lang="en-US" altLang="zh-CN" sz="800" i="1" dirty="0" smtClean="0">
                <a:solidFill>
                  <a:prstClr val="black"/>
                </a:solidFill>
              </a:rPr>
              <a:t>Zero2IPO, </a:t>
            </a:r>
            <a:r>
              <a:rPr lang="en-US" altLang="zh-CN" sz="800" i="1" dirty="0" err="1" smtClean="0">
                <a:solidFill>
                  <a:prstClr val="black"/>
                </a:solidFill>
              </a:rPr>
              <a:t>Preqin</a:t>
            </a:r>
            <a:endParaRPr lang="zh-CN" altLang="en-US" sz="800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h0djcY6P0q_pCjnTdnQt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O3_.rmckK5N0SLAI58f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h9whBBPlE.Tr1IihquHv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3Ju6saub06ZW9b0p4G0f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5SCFtDYUku47GFPqXnU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q9.3R8YUCAvTMcGZrTg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szC1zp0ZkWsoj2fswZ4C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bT.DARbEaIT5z0XYHD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2f.brTU2EuP6SDwdj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sO0ZcpnEGgBPtSbLKCG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TvTHAz5ECSiFZR6uxxb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AYP6mMufkGVGukiTyxwd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V3bSkDKEUuoGfDY.5jqH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uf9jxmSk024yWH9HKYy8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sGeerafUq6LtXLZPpOw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KuXb02IvUOK1tPxvSQgo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icESx3WtEagsl03LdLYB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xC0dGcD7EWLTr3rNiUK2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ASGHzZaF0WaGnSY15sWh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.qOw4LLREKZ5AgUPYVje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O4DznPzRk.65FnbSW8nx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.XN8PtJxEurIqruOlrEI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PlLCavMpUqL372G.lChp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af_TKM.RUu7kEQ6r_G8Q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O3_.rmckK5N0SLAI58f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u_.Bb1w0uNlqMmzukYc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vyUjFlJ_kOlAJWm5A6Es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8oTprpXYUuNFzMqPyJmT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W0IyM1HEKJ4zAI1eMim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K066zgtKUqBQdVeOvW7a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z2f.brTU2EuP6SDwdj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O3_.rmckK5N0SLAI58f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6G4NOXjzkGtVkYjhebp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cUyF44_Ok.TLy8uUl1M8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96M.CVqyEmXNgejACk1J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Iw0wLTsEGJuYYQ3EpTA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43ZV0DzKEWuTz80c6S99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5kiUKnIrkmrkxHIinxwt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jDNlJ0L30KxRgrA6SLJ4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SHPubaDEkmLfBW6ccl_Y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C8BfYPRd0.rNL6PRlYod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1JaD59HakmNVq7Ekjh39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v4H0ZBpt0KL1A.G92GDI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LJIErDHUKro_PDlPB6j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w0EAq9CU2QJWkT0Ab5m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N0L24RuoUSNIwWNUcykv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96ty_LIi0eY60700s4DH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sO4gyDKkWGHrS9_6PNB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PABOo80okuOnNBZUTlp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ePfxFp7W02PHHPI2_Rx2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bez_CAVzk2jMzmN9VqSm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38zWNqiJUuUNrLB4UjPl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ZDj3CVxZkOUm8twI9OJow"/>
</p:tagLst>
</file>

<file path=ppt/theme/theme1.xml><?xml version="1.0" encoding="utf-8"?>
<a:theme xmlns:a="http://schemas.openxmlformats.org/drawingml/2006/main" name="2_1.2_PPT_通用模板_标准">
  <a:themeElements>
    <a:clrScheme name="CITICPE">
      <a:dk1>
        <a:sysClr val="windowText" lastClr="000000"/>
      </a:dk1>
      <a:lt1>
        <a:sysClr val="window" lastClr="FFFFFF"/>
      </a:lt1>
      <a:dk2>
        <a:srgbClr val="D4B67C"/>
      </a:dk2>
      <a:lt2>
        <a:srgbClr val="B67D47"/>
      </a:lt2>
      <a:accent1>
        <a:srgbClr val="8C000F"/>
      </a:accent1>
      <a:accent2>
        <a:srgbClr val="B7553F"/>
      </a:accent2>
      <a:accent3>
        <a:srgbClr val="CA826C"/>
      </a:accent3>
      <a:accent4>
        <a:srgbClr val="E0B3A2"/>
      </a:accent4>
      <a:accent5>
        <a:srgbClr val="DFC5AD"/>
      </a:accent5>
      <a:accent6>
        <a:srgbClr val="CAA179"/>
      </a:accent6>
      <a:hlink>
        <a:srgbClr val="A5000F"/>
      </a:hlink>
      <a:folHlink>
        <a:srgbClr val="A5000F"/>
      </a:folHlink>
    </a:clrScheme>
    <a:fontScheme name="社保1">
      <a:majorFont>
        <a:latin typeface="Arial"/>
        <a:ea typeface="华文楷体"/>
        <a:cs typeface=""/>
      </a:majorFont>
      <a:minorFont>
        <a:latin typeface="Arial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noFill/>
        <a:ln w="12700">
          <a:solidFill>
            <a:schemeClr val="tx1"/>
          </a:solidFill>
          <a:miter lim="800000"/>
          <a:headEnd/>
          <a:tailEnd/>
        </a:ln>
      </a:spPr>
      <a:bodyPr/>
      <a:lstStyle/>
    </a:lnDef>
  </a:objectDefaults>
  <a:extraClrSchemeLst/>
</a:theme>
</file>

<file path=ppt/theme/themeOverride1.xml><?xml version="1.0" encoding="utf-8"?>
<a:themeOverride xmlns:a="http://schemas.openxmlformats.org/drawingml/2006/main">
  <a:clrScheme name="CITICPE">
    <a:dk1>
      <a:sysClr val="windowText" lastClr="000000"/>
    </a:dk1>
    <a:lt1>
      <a:sysClr val="window" lastClr="FFFFFF"/>
    </a:lt1>
    <a:dk2>
      <a:srgbClr val="D4B67C"/>
    </a:dk2>
    <a:lt2>
      <a:srgbClr val="B67D47"/>
    </a:lt2>
    <a:accent1>
      <a:srgbClr val="8C000F"/>
    </a:accent1>
    <a:accent2>
      <a:srgbClr val="B7553F"/>
    </a:accent2>
    <a:accent3>
      <a:srgbClr val="CA826C"/>
    </a:accent3>
    <a:accent4>
      <a:srgbClr val="E0B3A2"/>
    </a:accent4>
    <a:accent5>
      <a:srgbClr val="DFC5AD"/>
    </a:accent5>
    <a:accent6>
      <a:srgbClr val="CAA179"/>
    </a:accent6>
    <a:hlink>
      <a:srgbClr val="A5000F"/>
    </a:hlink>
    <a:folHlink>
      <a:srgbClr val="A5000F"/>
    </a:folHlink>
  </a:clrScheme>
  <a:fontScheme name="社保1">
    <a:majorFont>
      <a:latin typeface="Arial"/>
      <a:ea typeface="华文楷体"/>
      <a:cs typeface=""/>
    </a:majorFont>
    <a:minorFont>
      <a:latin typeface="Arial"/>
      <a:ea typeface="华文楷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ITICPE">
    <a:dk1>
      <a:sysClr val="windowText" lastClr="000000"/>
    </a:dk1>
    <a:lt1>
      <a:sysClr val="window" lastClr="FFFFFF"/>
    </a:lt1>
    <a:dk2>
      <a:srgbClr val="D4B67C"/>
    </a:dk2>
    <a:lt2>
      <a:srgbClr val="B67D47"/>
    </a:lt2>
    <a:accent1>
      <a:srgbClr val="8C000F"/>
    </a:accent1>
    <a:accent2>
      <a:srgbClr val="B7553F"/>
    </a:accent2>
    <a:accent3>
      <a:srgbClr val="CA826C"/>
    </a:accent3>
    <a:accent4>
      <a:srgbClr val="E0B3A2"/>
    </a:accent4>
    <a:accent5>
      <a:srgbClr val="DFC5AD"/>
    </a:accent5>
    <a:accent6>
      <a:srgbClr val="CAA179"/>
    </a:accent6>
    <a:hlink>
      <a:srgbClr val="A5000F"/>
    </a:hlink>
    <a:folHlink>
      <a:srgbClr val="A5000F"/>
    </a:folHlink>
  </a:clrScheme>
  <a:fontScheme name="社保1">
    <a:majorFont>
      <a:latin typeface="Arial"/>
      <a:ea typeface="华文楷体"/>
      <a:cs typeface=""/>
    </a:majorFont>
    <a:minorFont>
      <a:latin typeface="Arial"/>
      <a:ea typeface="华文楷体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345</Words>
  <Application>Microsoft Office PowerPoint</Application>
  <PresentationFormat>全屏显示(4:3)</PresentationFormat>
  <Paragraphs>117</Paragraphs>
  <Slides>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2_1.2_PPT_通用模板_标准</vt:lpstr>
      <vt:lpstr>think-cell Slide</vt:lpstr>
      <vt:lpstr>Fund Raising</vt:lpstr>
      <vt:lpstr>LP’s Current Classification &amp; Latent Capacity</vt:lpstr>
      <vt:lpstr>China Market’s LP Distribution by Type</vt:lpstr>
      <vt:lpstr>China Market’s LP Distribution by Currency</vt:lpstr>
      <vt:lpstr>LP’s Trend in Development &amp; Comparison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XingShuobo</dc:creator>
  <cp:lastModifiedBy>yechangqing</cp:lastModifiedBy>
  <cp:revision>49</cp:revision>
  <dcterms:created xsi:type="dcterms:W3CDTF">2011-08-30T10:55:59Z</dcterms:created>
  <dcterms:modified xsi:type="dcterms:W3CDTF">2011-09-01T01:19:49Z</dcterms:modified>
</cp:coreProperties>
</file>