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notesMasterIdLst>
    <p:notesMasterId r:id="rId22"/>
  </p:notesMasterIdLst>
  <p:handoutMasterIdLst>
    <p:handoutMasterId r:id="rId23"/>
  </p:handoutMasterIdLst>
  <p:sldIdLst>
    <p:sldId id="263" r:id="rId2"/>
    <p:sldId id="356" r:id="rId3"/>
    <p:sldId id="347" r:id="rId4"/>
    <p:sldId id="348" r:id="rId5"/>
    <p:sldId id="354" r:id="rId6"/>
    <p:sldId id="380" r:id="rId7"/>
    <p:sldId id="382" r:id="rId8"/>
    <p:sldId id="386" r:id="rId9"/>
    <p:sldId id="358" r:id="rId10"/>
    <p:sldId id="387" r:id="rId11"/>
    <p:sldId id="388" r:id="rId12"/>
    <p:sldId id="391" r:id="rId13"/>
    <p:sldId id="393" r:id="rId14"/>
    <p:sldId id="334" r:id="rId15"/>
    <p:sldId id="389" r:id="rId16"/>
    <p:sldId id="390" r:id="rId17"/>
    <p:sldId id="385" r:id="rId18"/>
    <p:sldId id="392" r:id="rId19"/>
    <p:sldId id="394" r:id="rId20"/>
    <p:sldId id="379" r:id="rId2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363159"/>
    <a:srgbClr val="322F53"/>
    <a:srgbClr val="66FFFF"/>
    <a:srgbClr val="00FFFF"/>
    <a:srgbClr val="33CCCC"/>
    <a:srgbClr val="CCFFFF"/>
    <a:srgbClr val="00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883" autoAdjust="0"/>
  </p:normalViewPr>
  <p:slideViewPr>
    <p:cSldViewPr snapToGrid="0"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70" y="-72"/>
      </p:cViewPr>
      <p:guideLst>
        <p:guide orient="horz" pos="3126"/>
        <p:guide pos="2142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6.xml"/><Relationship Id="rId1" Type="http://schemas.openxmlformats.org/officeDocument/2006/relationships/slide" Target="slides/slide2.xml"/><Relationship Id="rId6" Type="http://schemas.openxmlformats.org/officeDocument/2006/relationships/slide" Target="slides/slide20.xml"/><Relationship Id="rId5" Type="http://schemas.openxmlformats.org/officeDocument/2006/relationships/slide" Target="slides/slide17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4BA8B4D-83D3-40FC-96D7-1B57FD009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8063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629"/>
            <a:ext cx="4984750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258"/>
            <a:ext cx="2944812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40F14E5-0FC1-49D1-908F-600C87389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72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3907F-1B12-484B-B380-BF20CE722C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59350" cy="371951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5629"/>
            <a:ext cx="4981575" cy="4467939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39376-5461-4B2E-9B08-19EBA60B32B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67E3D-9E29-47AF-83F1-06F01C093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1D27A-90E4-45E9-A343-0D8D33280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16186-71CC-4663-9F5F-61299E0060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07405-BFD2-4DE5-8DB5-DA0BC776EF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94C66-774A-4E4E-965D-216433913B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B18C0-E29C-482E-98CF-7A441DD747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E6F87-3EEF-434D-AB9C-DAE85B1F33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B843E-B261-477A-A552-CF33C52369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CACDC-1EA8-4AFB-9F65-2FD13EBCF7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18A22-3764-47A9-8C93-9EB277D195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B6023-26D2-4F1B-A10D-1FF441670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0"/>
            <a:ext cx="7277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62700" y="6169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fld id="{5E60FFA9-8374-42E4-A779-F1B149DF69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8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8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8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8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8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8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8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8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8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Char char="•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Times New Roman" pitchFamily="18" charset="0"/>
          <a:ea typeface="SimSun" pitchFamily="2" charset="-122"/>
          <a:cs typeface="Times New Roman" pitchFamily="18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Times New Roman" pitchFamily="18" charset="0"/>
          <a:ea typeface="SimSun" pitchFamily="2" charset="-122"/>
          <a:cs typeface="Times New Roman" pitchFamily="18" charset="0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Times New Roman" pitchFamily="18" charset="0"/>
          <a:ea typeface="SimSun" pitchFamily="2" charset="-122"/>
          <a:cs typeface="Times New Roman" pitchFamily="18" charset="0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Times New Roman" pitchFamily="18" charset="0"/>
          <a:ea typeface="SimSun" pitchFamily="2" charset="-122"/>
          <a:cs typeface="Times New Roman" pitchFamily="18" charset="0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Times New Roman" pitchFamily="18" charset="0"/>
          <a:ea typeface="SimSun" pitchFamily="2" charset="-122"/>
          <a:cs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1631950"/>
            <a:ext cx="8124825" cy="2311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3200" b="1" dirty="0" smtClean="0">
                <a:solidFill>
                  <a:srgbClr val="4A437B"/>
                </a:solidFill>
              </a:rPr>
              <a:t>PE/VC Investing from the Perspective of Large Long-term Investors</a:t>
            </a:r>
            <a:br>
              <a:rPr lang="en-GB" sz="3200" b="1" dirty="0" smtClean="0">
                <a:solidFill>
                  <a:srgbClr val="4A437B"/>
                </a:solidFill>
              </a:rPr>
            </a:br>
            <a:r>
              <a:rPr lang="en-GB" sz="1200" b="1" dirty="0" smtClean="0">
                <a:solidFill>
                  <a:srgbClr val="3A437B"/>
                </a:solidFill>
              </a:rPr>
              <a:t/>
            </a:r>
            <a:br>
              <a:rPr lang="en-GB" sz="1200" b="1" dirty="0" smtClean="0">
                <a:solidFill>
                  <a:srgbClr val="3A437B"/>
                </a:solidFill>
              </a:rPr>
            </a:br>
            <a:r>
              <a:rPr lang="zh-CN" altLang="en-US" sz="3200" b="1" dirty="0" smtClean="0">
                <a:solidFill>
                  <a:srgbClr val="3A437B"/>
                </a:solidFill>
              </a:rPr>
              <a:t>从大型长期投资者的角度来看</a:t>
            </a:r>
            <a:r>
              <a:rPr lang="en-US" altLang="zh-CN" sz="3200" b="1" dirty="0" smtClean="0">
                <a:solidFill>
                  <a:srgbClr val="3A437B"/>
                </a:solidFill>
              </a:rPr>
              <a:t/>
            </a:r>
            <a:br>
              <a:rPr lang="en-US" altLang="zh-CN" sz="3200" b="1" dirty="0" smtClean="0">
                <a:solidFill>
                  <a:srgbClr val="3A437B"/>
                </a:solidFill>
              </a:rPr>
            </a:br>
            <a:r>
              <a:rPr lang="zh-CN" altLang="en-US" sz="3200" b="1" dirty="0" smtClean="0">
                <a:solidFill>
                  <a:srgbClr val="3A437B"/>
                </a:solidFill>
              </a:rPr>
              <a:t>私募股权与创业投资</a:t>
            </a:r>
            <a:endParaRPr lang="en-US" sz="2400" b="1" dirty="0" smtClean="0">
              <a:solidFill>
                <a:srgbClr val="3A437B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01889" y="4813256"/>
            <a:ext cx="82915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200" b="1" dirty="0" smtClean="0">
                <a:solidFill>
                  <a:srgbClr val="3A437B"/>
                </a:solidFill>
              </a:rPr>
              <a:t>Second Annual China VC/PE CFO Conference</a:t>
            </a:r>
          </a:p>
          <a:p>
            <a:r>
              <a:rPr lang="en-GB" sz="2200" b="1" dirty="0" smtClean="0">
                <a:solidFill>
                  <a:srgbClr val="3A437B"/>
                </a:solidFill>
              </a:rPr>
              <a:t>2 September 2011 </a:t>
            </a:r>
            <a:endParaRPr lang="en-GB" sz="2200" b="1" dirty="0">
              <a:solidFill>
                <a:srgbClr val="3A437B"/>
              </a:solidFill>
            </a:endParaRPr>
          </a:p>
          <a:p>
            <a:endParaRPr lang="en-GB" sz="800" b="1" dirty="0">
              <a:solidFill>
                <a:srgbClr val="3A437B"/>
              </a:solidFill>
            </a:endParaRPr>
          </a:p>
          <a:p>
            <a:r>
              <a:rPr lang="en-US" sz="2000" b="1" dirty="0">
                <a:solidFill>
                  <a:srgbClr val="808080"/>
                </a:solidFill>
                <a:latin typeface="Tahoma" pitchFamily="34" charset="0"/>
              </a:rPr>
              <a:t>SUNG Cheng </a:t>
            </a:r>
            <a:r>
              <a:rPr lang="en-US" sz="2000" b="1" dirty="0" err="1" smtClean="0">
                <a:solidFill>
                  <a:srgbClr val="808080"/>
                </a:solidFill>
                <a:latin typeface="Tahoma" pitchFamily="34" charset="0"/>
              </a:rPr>
              <a:t>Chih</a:t>
            </a:r>
            <a:r>
              <a:rPr lang="en-US" sz="2000" b="1" dirty="0" smtClean="0">
                <a:solidFill>
                  <a:srgbClr val="808080"/>
                </a:solidFill>
                <a:latin typeface="Tahoma" pitchFamily="34" charset="0"/>
              </a:rPr>
              <a:t> </a:t>
            </a:r>
            <a:r>
              <a:rPr lang="zh-CN" altLang="en-US" sz="2000" b="1" dirty="0" smtClean="0">
                <a:solidFill>
                  <a:srgbClr val="808080"/>
                </a:solidFill>
                <a:latin typeface="NSimSun" pitchFamily="49" charset="-122"/>
                <a:ea typeface="NSimSun" pitchFamily="49" charset="-122"/>
              </a:rPr>
              <a:t>宋诚之</a:t>
            </a:r>
            <a:r>
              <a:rPr lang="en-US" sz="2000" dirty="0">
                <a:solidFill>
                  <a:srgbClr val="808080"/>
                </a:solidFill>
                <a:latin typeface="Tahoma" pitchFamily="34" charset="0"/>
              </a:rPr>
              <a:t/>
            </a:r>
            <a:br>
              <a:rPr lang="en-US" sz="2000" dirty="0">
                <a:solidFill>
                  <a:srgbClr val="808080"/>
                </a:solidFill>
                <a:latin typeface="Tahoma" pitchFamily="34" charset="0"/>
              </a:rPr>
            </a:br>
            <a:endParaRPr lang="en-US" sz="2000" b="1" dirty="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684213" y="4724400"/>
            <a:ext cx="77724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699" y="373063"/>
            <a:ext cx="7941461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Search for Common Return Drivers 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383892"/>
            <a:ext cx="78867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Traditional allocation models make simplistic, static assumptions on volatility of PE and correlation with public markets 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However observed volatility &amp; correlation have risen &amp; become more unstable in recent years</a:t>
            </a:r>
            <a:endParaRPr lang="en-US" sz="2400" b="1" i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I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nvestors are now keen to understand common risk/return drivers for both publicly &amp; privately traded assets through quantitative models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Such models generally try to decompose return of private asset into systematic publicly traded component  and specific private component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740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699" y="306388"/>
            <a:ext cx="7983407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Alternative Private Asset Risk Models 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250105"/>
            <a:ext cx="7886700" cy="501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Risk/return of private assets can be modeled by publicly traded assets in multiple ways:</a:t>
            </a:r>
          </a:p>
          <a:p>
            <a:pPr>
              <a:spcBef>
                <a:spcPts val="0"/>
              </a:spcBef>
              <a:buClr>
                <a:srgbClr val="808080"/>
              </a:buClr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2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a)  equity of individual listed firms (proxies)</a:t>
            </a:r>
          </a:p>
          <a:p>
            <a:pPr>
              <a:spcBef>
                <a:spcPts val="0"/>
              </a:spcBef>
              <a:buClr>
                <a:srgbClr val="808080"/>
              </a:buClr>
              <a:defRPr/>
            </a:pPr>
            <a:r>
              <a:rPr lang="en-US" sz="2200" b="1" dirty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2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b)  equity and bond indices</a:t>
            </a:r>
          </a:p>
          <a:p>
            <a:pPr>
              <a:spcBef>
                <a:spcPts val="0"/>
              </a:spcBef>
              <a:buClr>
                <a:srgbClr val="808080"/>
              </a:buClr>
              <a:defRPr/>
            </a:pPr>
            <a:r>
              <a:rPr lang="en-US" sz="2200" b="1" dirty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2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c)  fundamental (e.g. Barra-type) factors</a:t>
            </a:r>
            <a:endParaRPr lang="en-US" sz="2200" b="1" dirty="0">
              <a:solidFill>
                <a:srgbClr val="1C1A2E"/>
              </a:solidFill>
              <a:latin typeface="Tahoma" pitchFamily="34" charset="0"/>
              <a:cs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For example, under b), return </a:t>
            </a:r>
            <a:r>
              <a:rPr lang="en-GB" sz="2400" b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GB" sz="2400" b="1" baseline="-250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en-GB" sz="2400" b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of </a:t>
            </a:r>
            <a:r>
              <a:rPr lang="en-US" sz="2400" b="1" dirty="0" err="1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i-th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private asset can be decomposed as</a:t>
            </a:r>
            <a:endParaRPr lang="en-US" sz="2400" b="1" i="1" dirty="0">
              <a:solidFill>
                <a:srgbClr val="1C1A2E"/>
              </a:solidFill>
              <a:latin typeface="Tahoma" pitchFamily="34" charset="0"/>
              <a:cs typeface="Tahoma" pitchFamily="34" charset="0"/>
            </a:endParaRP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			</a:t>
            </a:r>
            <a:r>
              <a:rPr lang="en-GB" sz="2400" b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GB" sz="2400" b="1" baseline="-250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- </a:t>
            </a:r>
            <a:r>
              <a:rPr lang="en-GB" sz="2400" b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GB" sz="2400" b="1" baseline="-25000" dirty="0" err="1" smtClean="0">
                <a:latin typeface="Tahoma" pitchFamily="34" charset="0"/>
                <a:cs typeface="Tahoma" pitchFamily="34" charset="0"/>
              </a:rPr>
              <a:t>f</a:t>
            </a:r>
            <a:r>
              <a:rPr lang="en-GB" sz="2400" b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= </a:t>
            </a:r>
            <a:r>
              <a:rPr lang="en-GB" sz="2400" b="1" dirty="0">
                <a:latin typeface="Tahoma" pitchFamily="34" charset="0"/>
                <a:cs typeface="Tahoma" pitchFamily="34" charset="0"/>
              </a:rPr>
              <a:t>∑</a:t>
            </a:r>
            <a:r>
              <a:rPr lang="en-GB" sz="2400" b="1" baseline="-25000" dirty="0">
                <a:latin typeface="Tahoma" pitchFamily="34" charset="0"/>
                <a:cs typeface="Tahoma" pitchFamily="34" charset="0"/>
              </a:rPr>
              <a:t>j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SG" sz="2400" b="1" dirty="0">
                <a:latin typeface="Tahoma" pitchFamily="34" charset="0"/>
                <a:cs typeface="Tahoma" pitchFamily="34" charset="0"/>
              </a:rPr>
              <a:t>β</a:t>
            </a:r>
            <a:r>
              <a:rPr lang="en-GB" sz="2400" b="1" baseline="-25000" dirty="0" err="1" smtClean="0">
                <a:latin typeface="Tahoma" pitchFamily="34" charset="0"/>
                <a:cs typeface="Tahoma" pitchFamily="34" charset="0"/>
              </a:rPr>
              <a:t>ij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GB" sz="2400" b="1" dirty="0" err="1" smtClean="0">
                <a:latin typeface="Tahoma" pitchFamily="34" charset="0"/>
                <a:cs typeface="Tahoma" pitchFamily="34" charset="0"/>
              </a:rPr>
              <a:t>M</a:t>
            </a:r>
            <a:r>
              <a:rPr lang="en-GB" sz="2400" b="1" baseline="-25000" dirty="0" err="1" smtClean="0">
                <a:latin typeface="Tahoma" pitchFamily="34" charset="0"/>
                <a:cs typeface="Tahoma" pitchFamily="34" charset="0"/>
              </a:rPr>
              <a:t>j</a:t>
            </a:r>
            <a:r>
              <a:rPr lang="en-GB" sz="2400" b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GB" sz="2400" b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GB" sz="2400" b="1" baseline="-25000" dirty="0" err="1" smtClean="0">
                <a:latin typeface="Tahoma" pitchFamily="34" charset="0"/>
                <a:cs typeface="Tahoma" pitchFamily="34" charset="0"/>
              </a:rPr>
              <a:t>f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) + 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GB" sz="2400" b="1" baseline="-25000" dirty="0" smtClean="0">
                <a:latin typeface="Tahoma" pitchFamily="34" charset="0"/>
                <a:cs typeface="Tahoma" pitchFamily="34" charset="0"/>
              </a:rPr>
              <a:t>i   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defRPr/>
            </a:pPr>
            <a:r>
              <a:rPr lang="en-GB" sz="2400" b="1" baseline="-25000" dirty="0" smtClean="0">
                <a:latin typeface="Tahoma" pitchFamily="34" charset="0"/>
                <a:cs typeface="Tahoma" pitchFamily="34" charset="0"/>
              </a:rPr>
              <a:t>		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	      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GB" sz="2400" b="1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= </a:t>
            </a:r>
            <a:r>
              <a:rPr lang="en-GB" sz="2400" b="1" dirty="0">
                <a:latin typeface="Tahoma" pitchFamily="34" charset="0"/>
                <a:cs typeface="Tahoma" pitchFamily="34" charset="0"/>
              </a:rPr>
              <a:t>∑</a:t>
            </a:r>
            <a:r>
              <a:rPr lang="en-GB" sz="2400" b="1" baseline="-250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2400" b="1" dirty="0" smtClean="0">
                <a:latin typeface="Tahoma" pitchFamily="34" charset="0"/>
                <a:cs typeface="Tahoma" pitchFamily="34" charset="0"/>
              </a:rPr>
              <a:t>θ</a:t>
            </a:r>
            <a:r>
              <a:rPr lang="en-GB" sz="2400" b="1" baseline="-25000" dirty="0" err="1" smtClean="0">
                <a:latin typeface="Tahoma" pitchFamily="34" charset="0"/>
                <a:cs typeface="Tahoma" pitchFamily="34" charset="0"/>
              </a:rPr>
              <a:t>ik</a:t>
            </a:r>
            <a:r>
              <a:rPr lang="en-GB" sz="2400" b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400" b="1" dirty="0" err="1">
                <a:latin typeface="Tahoma" pitchFamily="34" charset="0"/>
                <a:cs typeface="Tahoma" pitchFamily="34" charset="0"/>
              </a:rPr>
              <a:t>N</a:t>
            </a:r>
            <a:r>
              <a:rPr lang="en-GB" sz="2400" b="1" baseline="-250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GB" sz="2400" b="1" baseline="-25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+ 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en-GB" sz="2400" b="1" baseline="-25000" dirty="0" smtClean="0">
                <a:latin typeface="Tahoma" pitchFamily="34" charset="0"/>
                <a:cs typeface="Tahoma" pitchFamily="34" charset="0"/>
              </a:rPr>
              <a:t>i</a:t>
            </a:r>
            <a:endParaRPr lang="en-GB" sz="2400" b="1" baseline="-25000" dirty="0">
              <a:latin typeface="Tahoma" pitchFamily="34" charset="0"/>
              <a:cs typeface="Tahoma" pitchFamily="34" charset="0"/>
            </a:endParaRP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defRPr/>
            </a:pP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	where </a:t>
            </a:r>
            <a:r>
              <a:rPr lang="en-GB" sz="2400" b="1" dirty="0" err="1" smtClean="0">
                <a:latin typeface="Tahoma" pitchFamily="34" charset="0"/>
                <a:cs typeface="Tahoma" pitchFamily="34" charset="0"/>
              </a:rPr>
              <a:t>M</a:t>
            </a:r>
            <a:r>
              <a:rPr lang="en-GB" sz="2400" b="1" baseline="-25000" dirty="0" err="1" smtClean="0">
                <a:latin typeface="Tahoma" pitchFamily="34" charset="0"/>
                <a:cs typeface="Tahoma" pitchFamily="34" charset="0"/>
              </a:rPr>
              <a:t>j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= return of j-</a:t>
            </a:r>
            <a:r>
              <a:rPr lang="en-US" sz="2400" b="1" dirty="0" err="1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th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equity or bond index, </a:t>
            </a:r>
            <a:r>
              <a:rPr lang="en-GB" sz="2400" b="1" dirty="0" err="1">
                <a:latin typeface="Tahoma" pitchFamily="34" charset="0"/>
                <a:cs typeface="Tahoma" pitchFamily="34" charset="0"/>
              </a:rPr>
              <a:t>N</a:t>
            </a:r>
            <a:r>
              <a:rPr lang="en-GB" sz="2400" b="1" baseline="-250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GB" sz="2400" b="1" baseline="-25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= return of k-</a:t>
            </a:r>
            <a:r>
              <a:rPr lang="en-US" sz="2400" b="1" dirty="0" err="1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th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non-public factor, 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en-GB" sz="2400" b="1" baseline="-25000" dirty="0" smtClean="0">
                <a:latin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= specific return of </a:t>
            </a:r>
            <a:r>
              <a:rPr lang="en-US" sz="2400" b="1" dirty="0" err="1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i-th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asset &amp; </a:t>
            </a:r>
            <a:r>
              <a:rPr lang="en-GB" sz="2400" b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GB" sz="2400" b="1" baseline="-25000" dirty="0" err="1" smtClean="0">
                <a:latin typeface="Tahoma" pitchFamily="34" charset="0"/>
                <a:cs typeface="Tahoma" pitchFamily="34" charset="0"/>
              </a:rPr>
              <a:t>f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  <a:cs typeface="Tahoma" pitchFamily="34" charset="0"/>
              </a:rPr>
              <a:t> = risk-free rate</a:t>
            </a:r>
            <a:endParaRPr lang="en-US" sz="2400" b="1" dirty="0">
              <a:solidFill>
                <a:srgbClr val="1C1A2E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105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12</a:t>
            </a:fld>
            <a:endParaRPr lang="en-GB" dirty="0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699" y="315913"/>
            <a:ext cx="7941461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Uses of Private Asset Risk Model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241016"/>
            <a:ext cx="7886700" cy="49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Private asset risk models generally work better at aggregate level than for individual assets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Models shed light on both drivers for PE &amp; VC investments and linkages with public markets</a:t>
            </a:r>
            <a:endParaRPr lang="en-US" sz="2400" b="1" i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Integrated risk models give holistic view of total portfolio risk and allow risk budgeting &amp; stress testing tools to cover private assets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Such models also provide fairer basis for evaluating value-added from manager skills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But gap between theoretical MTM-based risk models and observed PE/VC valuation remains hard to bridge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84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13</a:t>
            </a:fld>
            <a:endParaRPr lang="en-GB" dirty="0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699" y="344488"/>
            <a:ext cx="7941461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Modeling Commitments &amp; Draw-downs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288641"/>
            <a:ext cx="7886700" cy="49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Investors traditionally used rules-of-thumb to manage pace of commitment versus fixed allocation targets based on market value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Recent crisis highlighted multi-faceted liquidity risks such as inability to rebalance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or to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meet capital calls</a:t>
            </a:r>
            <a:endParaRPr lang="en-US" sz="2400" b="1" i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Yale Model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pr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ovide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deterministic baseline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forecasts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of capital contributions, fund distributions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&amp;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NAV based on historical data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More recent efforts employ stochastic models to estimate statistical dispersions of cash flows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&amp;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NAV with emphasis on distress scenarios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84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F8CF2D-6891-4B64-96E6-4E0430527C56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5975" y="2286000"/>
            <a:ext cx="7786688" cy="1839913"/>
          </a:xfrm>
        </p:spPr>
        <p:txBody>
          <a:bodyPr/>
          <a:lstStyle/>
          <a:p>
            <a:pPr>
              <a:lnSpc>
                <a:spcPct val="125000"/>
              </a:lnSpc>
              <a:defRPr/>
            </a:pPr>
            <a:r>
              <a:rPr lang="en-US" sz="3200" b="1" dirty="0"/>
              <a:t>Selection of PE &amp; VC </a:t>
            </a:r>
            <a:r>
              <a:rPr lang="en-US" sz="3200" b="1" dirty="0" smtClean="0"/>
              <a:t>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699" y="373063"/>
            <a:ext cx="7941461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Key Evaluation Criteria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383892"/>
            <a:ext cx="78867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Track record 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Portfolio composition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Succession plan, turnover and depth of team</a:t>
            </a:r>
            <a:endParaRPr lang="en-US" sz="2400" b="1" i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Reference checks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Fund terms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LP list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Investment strategy and value-add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Risk/return profile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Disclosure and portfolio information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203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699" y="373063"/>
            <a:ext cx="7941461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ILPA Private Equity Principles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383892"/>
            <a:ext cx="78867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ALIGNMENT OF INTEREST: carry/waterfall; fees &amp; expenses; term of fund; GP fee income offset; GP commitment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GOVERNANCE: investment team; investment strategy; fiduciary duty; changes to fund; role of LPAC</a:t>
            </a:r>
            <a:endParaRPr lang="en-US" sz="2400" b="1" i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TRANSPARENCY: management &amp; other fees; capital calls &amp; distribution notices; disclosure on GP; risk management; financial information; LP information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4329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F8CF2D-6891-4B64-96E6-4E0430527C56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5975" y="2286000"/>
            <a:ext cx="7786688" cy="1839913"/>
          </a:xfrm>
        </p:spPr>
        <p:txBody>
          <a:bodyPr/>
          <a:lstStyle/>
          <a:p>
            <a:pPr>
              <a:lnSpc>
                <a:spcPct val="125000"/>
              </a:lnSpc>
              <a:defRPr/>
            </a:pPr>
            <a:r>
              <a:rPr lang="en-US" sz="3200" b="1" dirty="0" smtClean="0"/>
              <a:t>Concluding Remarks</a:t>
            </a:r>
          </a:p>
        </p:txBody>
      </p:sp>
    </p:spTree>
    <p:extLst>
      <p:ext uri="{BB962C8B-B14F-4D97-AF65-F5344CB8AC3E}">
        <p14:creationId xmlns="" xmlns:p14="http://schemas.microsoft.com/office/powerpoint/2010/main" val="29681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699" y="325438"/>
            <a:ext cx="7941461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Emerging Trends &amp; Implications for GP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317217"/>
            <a:ext cx="7886700" cy="509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BAD NEWS: Among large long-term investors, there is a gradual but persistent shift away from fund &amp; co-investments towards in-house direct investments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GOOD NEWS: Geographically, allocation to emerging markets is rising steadily for both public &amp; private investments</a:t>
            </a:r>
            <a:endParaRPr lang="en-US" sz="2400" b="1" i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RISING BAR: Investors are raising demands for portfolio look-through &amp; greater disclosure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UNDECIDED: Meanwhile, debate lingers on the true value-add from PE &amp; VC investments over (leveraged) public equities</a:t>
            </a:r>
          </a:p>
        </p:txBody>
      </p:sp>
    </p:spTree>
    <p:extLst>
      <p:ext uri="{BB962C8B-B14F-4D97-AF65-F5344CB8AC3E}">
        <p14:creationId xmlns="" xmlns:p14="http://schemas.microsoft.com/office/powerpoint/2010/main" val="3251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699" y="373063"/>
            <a:ext cx="7941461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Long-term Differentiation Strategy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383891"/>
            <a:ext cx="7886700" cy="489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For far-sighted GPs looking to build sustainable businesses, the fostering of open, trusting &amp; mutually beneficial relationships with large long-term LP investors is key.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To this end, good understanding of evolving LP thinking on asset allocation, risk, liquidity &amp; valuation issues can offer GPs a distinct edge</a:t>
            </a:r>
            <a:endParaRPr lang="en-US" sz="2400" b="1" i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Furthermore, GPs who are pro-active in providing more data &amp; valuation transparency and willing to help GPs solve their problems will stand out above the crowd in the new world of </a:t>
            </a:r>
            <a:r>
              <a:rPr lang="en-US" sz="2400" b="1" i="1" dirty="0" smtClean="0">
                <a:solidFill>
                  <a:srgbClr val="1C1A2E"/>
                </a:solidFill>
                <a:latin typeface="Tahoma" pitchFamily="34" charset="0"/>
              </a:rPr>
              <a:t>co-</a:t>
            </a:r>
            <a:r>
              <a:rPr lang="en-US" sz="2400" b="1" i="1" dirty="0" err="1" smtClean="0">
                <a:solidFill>
                  <a:srgbClr val="1C1A2E"/>
                </a:solidFill>
                <a:latin typeface="Tahoma" pitchFamily="34" charset="0"/>
              </a:rPr>
              <a:t>opetition</a:t>
            </a:r>
            <a:endParaRPr lang="en-US" sz="2400" b="1" i="1" dirty="0" smtClean="0">
              <a:solidFill>
                <a:srgbClr val="1C1A2E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1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2BDA92-EB75-4986-A3A3-3A1E6B94942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5975" y="2286000"/>
            <a:ext cx="7772400" cy="1506538"/>
          </a:xfrm>
        </p:spPr>
        <p:txBody>
          <a:bodyPr/>
          <a:lstStyle/>
          <a:p>
            <a:pPr>
              <a:lnSpc>
                <a:spcPct val="125000"/>
              </a:lnSpc>
              <a:defRPr/>
            </a:pPr>
            <a:r>
              <a:rPr lang="en-US" sz="3200" b="1" dirty="0" smtClean="0"/>
              <a:t>Characteristics &amp; Examples of </a:t>
            </a:r>
            <a:br>
              <a:rPr lang="en-US" sz="3200" b="1" dirty="0" smtClean="0"/>
            </a:br>
            <a:r>
              <a:rPr lang="en-US" sz="3200" b="1" dirty="0" smtClean="0"/>
              <a:t>Large Long-term Investors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F8CF2D-6891-4B64-96E6-4E0430527C56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5975" y="2286000"/>
            <a:ext cx="7639962" cy="1839913"/>
          </a:xfrm>
        </p:spPr>
        <p:txBody>
          <a:bodyPr/>
          <a:lstStyle/>
          <a:p>
            <a:pPr algn="ctr">
              <a:lnSpc>
                <a:spcPct val="125000"/>
              </a:lnSpc>
              <a:defRPr/>
            </a:pPr>
            <a:r>
              <a:rPr lang="en-US" sz="3200" b="1" dirty="0" smtClean="0"/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A66BC3-A92C-4AE2-AFC7-63BFBDE92CB6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193762"/>
            <a:ext cx="7607300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Common Characteristics</a:t>
            </a:r>
          </a:p>
        </p:txBody>
      </p:sp>
      <p:sp>
        <p:nvSpPr>
          <p:cNvPr id="423963" name="Rectangle 27"/>
          <p:cNvSpPr>
            <a:spLocks noChangeArrowheads="1"/>
          </p:cNvSpPr>
          <p:nvPr/>
        </p:nvSpPr>
        <p:spPr bwMode="auto">
          <a:xfrm>
            <a:off x="673100" y="1141200"/>
            <a:ext cx="7886700" cy="516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Captive relationship with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legal asset owner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Large community of ultimate stakeholders with formal governance structure 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Low cash outflows relative to fund size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Investment 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policy driven by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explicit,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actuarial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or proxy liabilities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Generally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with </a:t>
            </a:r>
            <a:r>
              <a:rPr lang="en-US" sz="2400" b="1" i="1" dirty="0" smtClean="0">
                <a:solidFill>
                  <a:srgbClr val="1C1A2E"/>
                </a:solidFill>
                <a:latin typeface="Tahoma" pitchFamily="34" charset="0"/>
              </a:rPr>
              <a:t>real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 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risk/return orientation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Diversified portfolio across multiple countries &amp; asset classes, both public &amp;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private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Selective active engagement with investee 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3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3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3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3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3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3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3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3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3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3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3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3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3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F0EB6EB-7F65-4409-84A8-C9F70F2D8BA6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195263"/>
            <a:ext cx="7366000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Leading Large Long-term Investors</a:t>
            </a:r>
          </a:p>
        </p:txBody>
      </p:sp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673100" y="1187107"/>
            <a:ext cx="7950200" cy="527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Sovereign Funds: 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	ADIA, CIC, GIC, KIA, NBIM, </a:t>
            </a:r>
            <a:r>
              <a:rPr lang="en-US" sz="2400" b="1" dirty="0" err="1" smtClean="0">
                <a:solidFill>
                  <a:srgbClr val="1C1A2E"/>
                </a:solidFill>
                <a:latin typeface="Tahoma" pitchFamily="34" charset="0"/>
              </a:rPr>
              <a:t>Temasek</a:t>
            </a:r>
            <a:endParaRPr lang="en-US" sz="2400" b="1" dirty="0" smtClean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Central Banks: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	DNB, HKMA, MAS, SAFE, SNB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Pension Funds: 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	APG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,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CPPIB, GM, NCSSF, OTTP, PGGM, QIC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Endowments: 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	Harvard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,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MIT, Stanford, Yale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Foundations: 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	Hewlett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, </a:t>
            </a:r>
            <a:r>
              <a:rPr lang="en-US" sz="2400" b="1" dirty="0" err="1">
                <a:solidFill>
                  <a:srgbClr val="1C1A2E"/>
                </a:solidFill>
                <a:latin typeface="Tahoma" pitchFamily="34" charset="0"/>
              </a:rPr>
              <a:t>Wellcome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Trust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defRPr/>
            </a:pPr>
            <a:r>
              <a:rPr lang="en-US" sz="2400" b="1" dirty="0" smtClean="0">
                <a:solidFill>
                  <a:srgbClr val="1C1A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26F3B5-AE20-406E-AE15-6D3B54737E4D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157163"/>
            <a:ext cx="7785100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Underlying Investment Beliefs</a:t>
            </a: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685800" y="1149350"/>
            <a:ext cx="78867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Risk is a scarce resource that needs to be allocated efficiently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Asset 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allocation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drives total investment risk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Long 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investment horizon confers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advantages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Scale </a:t>
            </a: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is a double-edged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sword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Diversification across asset classes,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geography, sectors, issuers &amp; agents works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Alphas are for real, but hard to find or sustain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Willingness to forego liquidity is rewarded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Cost can be managed, less so for risk, and least for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219329-3339-41A4-918A-7F5142740EDE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5975" y="1373188"/>
            <a:ext cx="7772400" cy="3524250"/>
          </a:xfrm>
        </p:spPr>
        <p:txBody>
          <a:bodyPr/>
          <a:lstStyle/>
          <a:p>
            <a:pPr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B2B2B2"/>
                </a:solidFill>
              </a:rPr>
              <a:t/>
            </a:r>
            <a:br>
              <a:rPr lang="en-US" sz="2800" dirty="0" smtClean="0">
                <a:solidFill>
                  <a:srgbClr val="B2B2B2"/>
                </a:solidFill>
              </a:rPr>
            </a:br>
            <a:r>
              <a:rPr lang="en-US" sz="3200" b="1" dirty="0" smtClean="0"/>
              <a:t>Asset Allocation Process &amp; </a:t>
            </a:r>
            <a:br>
              <a:rPr lang="en-US" sz="3200" b="1" dirty="0" smtClean="0"/>
            </a:br>
            <a:r>
              <a:rPr lang="en-US" sz="3200" b="1" dirty="0" smtClean="0"/>
              <a:t>Role of PE &amp; VC Investments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373063"/>
            <a:ext cx="7454900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Asset Allocation Practices of LT Funds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335353"/>
            <a:ext cx="7937500" cy="517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Portfolio construction of most institutional investors is centered on asset allocation which accounts for over 90% of total risk &amp; return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1C1A2E"/>
                </a:solidFill>
                <a:latin typeface="Tahoma" pitchFamily="34" charset="0"/>
              </a:rPr>
              <a:t>A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sset allocation seeks to harness risk </a:t>
            </a:r>
            <a:r>
              <a:rPr lang="en-US" sz="2400" b="1" dirty="0" err="1" smtClean="0">
                <a:solidFill>
                  <a:srgbClr val="1C1A2E"/>
                </a:solidFill>
                <a:latin typeface="Tahoma" pitchFamily="34" charset="0"/>
              </a:rPr>
              <a:t>premia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 embedded in &amp; diversification across asset classes to meet return targets &amp; risk constraints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Key constructs include asset class definitions, allocation targets, proxy &amp; rebalancing rules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Model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usua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lly based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on equilibrium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assumption with many variants: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liability-hedging, liquidity cycle,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value-driven, multi-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factor,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risk-parity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, tail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risk-hedging &amp; de-risking mechanism </a:t>
            </a: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etc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981AC-1F7D-43FA-A209-62305DCC7691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699" y="373063"/>
            <a:ext cx="7941461" cy="1027112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Role of PE/VC Funds in Asset Allocation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73100" y="1383892"/>
            <a:ext cx="8118475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Case for PE &amp; VC investments rests on equity risk premium, leverage &amp; illiquidity </a:t>
            </a:r>
            <a:r>
              <a:rPr lang="en-US" sz="2400" b="1" dirty="0" err="1" smtClean="0">
                <a:solidFill>
                  <a:srgbClr val="1C1A2E"/>
                </a:solidFill>
                <a:latin typeface="Tahoma" pitchFamily="34" charset="0"/>
              </a:rPr>
              <a:t>premuim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Mixed evidence for value-creation through strategic guidance &amp; management know-how </a:t>
            </a:r>
            <a:endParaRPr lang="en-US" sz="2400" b="1" i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Some investors also see benefits from embedded leverage &amp; smoothing effect on returns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Diversification argument has weakened due to introduction of fair value accounting</a:t>
            </a:r>
          </a:p>
          <a:p>
            <a:pPr marL="355600" indent="-355600">
              <a:spcBef>
                <a:spcPts val="1200"/>
              </a:spcBef>
              <a:buClr>
                <a:srgbClr val="808080"/>
              </a:buClr>
              <a:buFontTx/>
              <a:buChar char="•"/>
              <a:defRPr/>
            </a:pPr>
            <a:r>
              <a:rPr lang="en-US" sz="2400" b="1" dirty="0" smtClean="0">
                <a:solidFill>
                  <a:srgbClr val="1C1A2E"/>
                </a:solidFill>
                <a:latin typeface="Tahoma" pitchFamily="34" charset="0"/>
              </a:rPr>
              <a:t>Most investors expect 3 to 5% return premium for PE &amp; VC investments over public equities with commensurate increase in risk</a:t>
            </a:r>
            <a:endParaRPr lang="en-US" sz="2400" b="1" dirty="0">
              <a:solidFill>
                <a:srgbClr val="1C1A2E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749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219329-3339-41A4-918A-7F5142740EDE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5975" y="1373188"/>
            <a:ext cx="7772400" cy="3524250"/>
          </a:xfrm>
        </p:spPr>
        <p:txBody>
          <a:bodyPr/>
          <a:lstStyle/>
          <a:p>
            <a:pPr>
              <a:lnSpc>
                <a:spcPct val="125000"/>
              </a:lnSpc>
              <a:defRPr/>
            </a:pPr>
            <a:r>
              <a:rPr lang="en-US" sz="3200" b="1" dirty="0" smtClean="0"/>
              <a:t>Modeling PE &amp; VC Investments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30020</TotalTime>
  <Words>897</Words>
  <Application>Microsoft Office PowerPoint</Application>
  <PresentationFormat>On-screen Show (4:3)</PresentationFormat>
  <Paragraphs>120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PE/VC Investing from the Perspective of Large Long-term Investors  从大型长期投资者的角度来看 私募股权与创业投资</vt:lpstr>
      <vt:lpstr>Characteristics &amp; Examples of  Large Long-term Investors</vt:lpstr>
      <vt:lpstr>Common Characteristics</vt:lpstr>
      <vt:lpstr>Leading Large Long-term Investors</vt:lpstr>
      <vt:lpstr>Underlying Investment Beliefs</vt:lpstr>
      <vt:lpstr> Asset Allocation Process &amp;  Role of PE &amp; VC Investments</vt:lpstr>
      <vt:lpstr>Asset Allocation Practices of LT Funds</vt:lpstr>
      <vt:lpstr>Role of PE/VC Funds in Asset Allocation</vt:lpstr>
      <vt:lpstr>Modeling PE &amp; VC Investments</vt:lpstr>
      <vt:lpstr>Search for Common Return Drivers </vt:lpstr>
      <vt:lpstr>Alternative Private Asset Risk Models </vt:lpstr>
      <vt:lpstr>Uses of Private Asset Risk Model</vt:lpstr>
      <vt:lpstr>Modeling Commitments &amp; Draw-downs</vt:lpstr>
      <vt:lpstr>Selection of PE &amp; VC Funds</vt:lpstr>
      <vt:lpstr>Key Evaluation Criteria</vt:lpstr>
      <vt:lpstr>ILPA Private Equity Principles</vt:lpstr>
      <vt:lpstr>Concluding Remarks</vt:lpstr>
      <vt:lpstr>Emerging Trends &amp; Implications for GP</vt:lpstr>
      <vt:lpstr>Long-term Differentiation Strategy</vt:lpstr>
      <vt:lpstr>Q &amp; A</vt:lpstr>
    </vt:vector>
  </TitlesOfParts>
  <Company>GIC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Public Markets' Investment Process</dc:title>
  <dc:creator>Chan May Yee</dc:creator>
  <cp:lastModifiedBy>Chia Joo Gek</cp:lastModifiedBy>
  <cp:revision>1090</cp:revision>
  <cp:lastPrinted>2003-05-02T09:24:54Z</cp:lastPrinted>
  <dcterms:created xsi:type="dcterms:W3CDTF">2003-04-16T02:35:04Z</dcterms:created>
  <dcterms:modified xsi:type="dcterms:W3CDTF">2011-08-30T09:09:42Z</dcterms:modified>
</cp:coreProperties>
</file>