
<file path=[Content_Types].xml><?xml version="1.0" encoding="utf-8"?>
<Types xmlns="http://schemas.openxmlformats.org/package/2006/content-types">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ags/tag16.xml" ContentType="application/vnd.openxmlformats-officedocument.presentationml.tags+xml"/>
  <Override PartName="/ppt/tags/tag17.xml" ContentType="application/vnd.openxmlformats-officedocument.presentationml.tags+xml"/>
  <Override PartName="/docProps/custom.xml" ContentType="application/vnd.openxmlformats-officedocument.custom-propertie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sldIdLst>
    <p:sldId id="256" r:id="rId3"/>
    <p:sldId id="257" r:id="rId4"/>
    <p:sldId id="258" r:id="rId5"/>
    <p:sldId id="262"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8" autoAdjust="0"/>
  </p:normalViewPr>
  <p:slideViewPr>
    <p:cSldViewPr>
      <p:cViewPr varScale="1">
        <p:scale>
          <a:sx n="70" d="100"/>
          <a:sy n="70" d="100"/>
        </p:scale>
        <p:origin x="-5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0.xml"/><Relationship Id="rId7" Type="http://schemas.openxmlformats.org/officeDocument/2006/relationships/image" Target="../media/image1.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101"/>
          <p:cNvGrpSpPr>
            <a:grpSpLocks/>
          </p:cNvGrpSpPr>
          <p:nvPr>
            <p:custDataLst>
              <p:tags r:id="rId1"/>
            </p:custDataLst>
          </p:nvPr>
        </p:nvGrpSpPr>
        <p:grpSpPr bwMode="auto">
          <a:xfrm>
            <a:off x="415636" y="605118"/>
            <a:ext cx="8347364" cy="5871883"/>
            <a:chOff x="288" y="432"/>
            <a:chExt cx="5784" cy="4192"/>
          </a:xfrm>
        </p:grpSpPr>
        <p:sp>
          <p:nvSpPr>
            <p:cNvPr id="3174" name="Rectangle 102"/>
            <p:cNvSpPr>
              <a:spLocks noChangeArrowheads="1"/>
            </p:cNvSpPr>
            <p:nvPr>
              <p:custDataLst>
                <p:tags r:id="rId3"/>
              </p:custDataLst>
            </p:nvPr>
          </p:nvSpPr>
          <p:spPr bwMode="auto">
            <a:xfrm>
              <a:off x="1872" y="432"/>
              <a:ext cx="4176" cy="144"/>
            </a:xfrm>
            <a:prstGeom prst="rect">
              <a:avLst/>
            </a:prstGeom>
            <a:solidFill>
              <a:schemeClr val="bg2">
                <a:lumMod val="75000"/>
                <a:lumOff val="25000"/>
              </a:schemeClr>
            </a:solidFill>
            <a:ln>
              <a:headEnd/>
              <a:tailEnd/>
            </a:ln>
          </p:spPr>
          <p:style>
            <a:lnRef idx="1">
              <a:schemeClr val="dk1"/>
            </a:lnRef>
            <a:fillRef idx="3">
              <a:schemeClr val="dk1"/>
            </a:fillRef>
            <a:effectRef idx="2">
              <a:schemeClr val="dk1"/>
            </a:effectRef>
            <a:fontRef idx="minor">
              <a:schemeClr val="lt1"/>
            </a:fontRef>
          </p:style>
          <p:txBody>
            <a:bodyPr wrap="none" anchor="ctr"/>
            <a:lstStyle/>
            <a:p>
              <a:pPr algn="ctr"/>
              <a:endParaRPr lang="en-US"/>
            </a:p>
          </p:txBody>
        </p:sp>
        <p:sp>
          <p:nvSpPr>
            <p:cNvPr id="3175" name="Line 103"/>
            <p:cNvSpPr>
              <a:spLocks noChangeShapeType="1"/>
            </p:cNvSpPr>
            <p:nvPr>
              <p:custDataLst>
                <p:tags r:id="rId4"/>
              </p:custDataLst>
            </p:nvPr>
          </p:nvSpPr>
          <p:spPr bwMode="auto">
            <a:xfrm>
              <a:off x="6048" y="432"/>
              <a:ext cx="24" cy="4192"/>
            </a:xfrm>
            <a:prstGeom prst="line">
              <a:avLst/>
            </a:prstGeom>
            <a:ln>
              <a:headEnd/>
              <a:tailEnd/>
            </a:ln>
          </p:spPr>
          <p:style>
            <a:lnRef idx="3">
              <a:schemeClr val="accent4"/>
            </a:lnRef>
            <a:fillRef idx="0">
              <a:schemeClr val="accent4"/>
            </a:fillRef>
            <a:effectRef idx="2">
              <a:schemeClr val="accent4"/>
            </a:effectRef>
            <a:fontRef idx="minor">
              <a:schemeClr val="tx1"/>
            </a:fontRef>
          </p:style>
          <p:txBody>
            <a:bodyPr wrap="none" anchor="ctr"/>
            <a:lstStyle/>
            <a:p>
              <a:endParaRPr lang="en-US"/>
            </a:p>
          </p:txBody>
        </p:sp>
        <p:sp>
          <p:nvSpPr>
            <p:cNvPr id="3176" name="Line 104"/>
            <p:cNvSpPr>
              <a:spLocks noChangeShapeType="1"/>
            </p:cNvSpPr>
            <p:nvPr>
              <p:custDataLst>
                <p:tags r:id="rId5"/>
              </p:custDataLst>
            </p:nvPr>
          </p:nvSpPr>
          <p:spPr bwMode="auto">
            <a:xfrm flipH="1" flipV="1">
              <a:off x="288" y="4609"/>
              <a:ext cx="5784" cy="15"/>
            </a:xfrm>
            <a:prstGeom prst="line">
              <a:avLst/>
            </a:prstGeom>
            <a:ln>
              <a:headEnd/>
              <a:tailEnd/>
            </a:ln>
          </p:spPr>
          <p:style>
            <a:lnRef idx="3">
              <a:schemeClr val="accent4"/>
            </a:lnRef>
            <a:fillRef idx="0">
              <a:schemeClr val="accent4"/>
            </a:fillRef>
            <a:effectRef idx="2">
              <a:schemeClr val="accent4"/>
            </a:effectRef>
            <a:fontRef idx="minor">
              <a:schemeClr val="tx1"/>
            </a:fontRef>
          </p:style>
          <p:txBody>
            <a:bodyPr wrap="none" anchor="ctr"/>
            <a:lstStyle/>
            <a:p>
              <a:endParaRPr lang="en-US"/>
            </a:p>
          </p:txBody>
        </p:sp>
      </p:grpSp>
      <p:pic>
        <p:nvPicPr>
          <p:cNvPr id="9" name="Picture 1103"/>
          <p:cNvPicPr>
            <a:picLocks noChangeAspect="1" noChangeArrowheads="1"/>
          </p:cNvPicPr>
          <p:nvPr userDrawn="1"/>
        </p:nvPicPr>
        <p:blipFill>
          <a:blip r:embed="rId7" cstate="print"/>
          <a:srcRect/>
          <a:stretch>
            <a:fillRect/>
          </a:stretch>
        </p:blipFill>
        <p:spPr bwMode="auto">
          <a:xfrm>
            <a:off x="6705600" y="5715000"/>
            <a:ext cx="1965325" cy="454025"/>
          </a:xfrm>
          <a:prstGeom prst="rect">
            <a:avLst/>
          </a:prstGeom>
          <a:solidFill>
            <a:srgbClr val="FFFFFF"/>
          </a:solidFill>
          <a:ln w="9525">
            <a:noFill/>
            <a:miter lim="800000"/>
            <a:headEnd/>
            <a:tailEnd/>
          </a:ln>
        </p:spPr>
      </p:pic>
      <p:sp>
        <p:nvSpPr>
          <p:cNvPr id="10" name="Text Box 1105"/>
          <p:cNvSpPr txBox="1">
            <a:spLocks noChangeArrowheads="1"/>
          </p:cNvSpPr>
          <p:nvPr userDrawn="1"/>
        </p:nvSpPr>
        <p:spPr bwMode="auto">
          <a:xfrm>
            <a:off x="6629400" y="6096000"/>
            <a:ext cx="3124200" cy="304800"/>
          </a:xfrm>
          <a:prstGeom prst="rect">
            <a:avLst/>
          </a:prstGeom>
          <a:noFill/>
          <a:ln w="9525">
            <a:noFill/>
            <a:miter lim="800000"/>
            <a:headEnd/>
            <a:tailEnd/>
          </a:ln>
        </p:spPr>
        <p:txBody>
          <a:bodyPr>
            <a:spAutoFit/>
          </a:bodyPr>
          <a:lstStyle/>
          <a:p>
            <a:pPr eaLnBrk="0" hangingPunct="0">
              <a:spcBef>
                <a:spcPct val="50000"/>
              </a:spcBef>
            </a:pPr>
            <a:r>
              <a:rPr lang="en-US" sz="1400" b="1" dirty="0"/>
              <a:t>Venture Services Group</a:t>
            </a:r>
          </a:p>
        </p:txBody>
      </p:sp>
      <p:pic>
        <p:nvPicPr>
          <p:cNvPr id="11" name="Picture 21" descr="ML Bullseye(fast)"/>
          <p:cNvPicPr>
            <a:picLocks noChangeAspect="1" noChangeArrowheads="1"/>
          </p:cNvPicPr>
          <p:nvPr userDrawn="1">
            <p:custDataLst>
              <p:tags r:id="rId2"/>
            </p:custDataLst>
          </p:nvPr>
        </p:nvPicPr>
        <p:blipFill>
          <a:blip r:embed="rId8" cstate="print"/>
          <a:srcRect/>
          <a:stretch>
            <a:fillRect/>
          </a:stretch>
        </p:blipFill>
        <p:spPr bwMode="auto">
          <a:xfrm>
            <a:off x="533400" y="2667000"/>
            <a:ext cx="1371600" cy="1371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432" y="4800321"/>
            <a:ext cx="5486977" cy="567297"/>
          </a:xfrm>
          <a:prstGeom prst="rect">
            <a:avLst/>
          </a:prstGeom>
        </p:spPr>
        <p:txBody>
          <a:bodyPr lIns="82058" tIns="41029" rIns="82058" bIns="41029"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432" y="612122"/>
            <a:ext cx="5486977" cy="4115360"/>
          </a:xfrm>
        </p:spPr>
        <p:txBody>
          <a:bodyPr/>
          <a:lstStyle>
            <a:lvl1pPr marL="0" indent="0">
              <a:buNone/>
              <a:defRPr sz="2900"/>
            </a:lvl1pPr>
            <a:lvl2pPr marL="410291" indent="0">
              <a:buNone/>
              <a:defRPr sz="2500"/>
            </a:lvl2pPr>
            <a:lvl3pPr marL="820583" indent="0">
              <a:buNone/>
              <a:defRPr sz="2200"/>
            </a:lvl3pPr>
            <a:lvl4pPr marL="1230874" indent="0">
              <a:buNone/>
              <a:defRPr sz="1800"/>
            </a:lvl4pPr>
            <a:lvl5pPr marL="1641165" indent="0">
              <a:buNone/>
              <a:defRPr sz="1800"/>
            </a:lvl5pPr>
            <a:lvl6pPr marL="2051456" indent="0">
              <a:buNone/>
              <a:defRPr sz="1800"/>
            </a:lvl6pPr>
            <a:lvl7pPr marL="2461748" indent="0">
              <a:buNone/>
              <a:defRPr sz="1800"/>
            </a:lvl7pPr>
            <a:lvl8pPr marL="2872039" indent="0">
              <a:buNone/>
              <a:defRPr sz="1800"/>
            </a:lvl8pPr>
            <a:lvl9pPr marL="3282330" indent="0">
              <a:buNone/>
              <a:defRPr sz="1800"/>
            </a:lvl9pPr>
          </a:lstStyle>
          <a:p>
            <a:r>
              <a:rPr lang="en-US" smtClean="0"/>
              <a:t>Click icon to add picture</a:t>
            </a:r>
            <a:endParaRPr lang="en-US"/>
          </a:p>
        </p:txBody>
      </p:sp>
      <p:sp>
        <p:nvSpPr>
          <p:cNvPr id="4" name="Text Placeholder 3"/>
          <p:cNvSpPr>
            <a:spLocks noGrp="1"/>
          </p:cNvSpPr>
          <p:nvPr>
            <p:ph type="body" sz="half" idx="2"/>
          </p:nvPr>
        </p:nvSpPr>
        <p:spPr>
          <a:xfrm>
            <a:off x="1792432" y="5367618"/>
            <a:ext cx="5486977" cy="804022"/>
          </a:xfrm>
        </p:spPr>
        <p:txBody>
          <a:bodyPr/>
          <a:lstStyle>
            <a:lvl1pPr marL="0" indent="0">
              <a:buNone/>
              <a:defRPr sz="1300"/>
            </a:lvl1pPr>
            <a:lvl2pPr marL="410291" indent="0">
              <a:buNone/>
              <a:defRPr sz="1100"/>
            </a:lvl2pPr>
            <a:lvl3pPr marL="820583" indent="0">
              <a:buNone/>
              <a:defRPr sz="900"/>
            </a:lvl3pPr>
            <a:lvl4pPr marL="1230874" indent="0">
              <a:buNone/>
              <a:defRPr sz="800"/>
            </a:lvl4pPr>
            <a:lvl5pPr marL="1641165" indent="0">
              <a:buNone/>
              <a:defRPr sz="800"/>
            </a:lvl5pPr>
            <a:lvl6pPr marL="2051456" indent="0">
              <a:buNone/>
              <a:defRPr sz="800"/>
            </a:lvl6pPr>
            <a:lvl7pPr marL="2461748" indent="0">
              <a:buNone/>
              <a:defRPr sz="800"/>
            </a:lvl7pPr>
            <a:lvl8pPr marL="2872039" indent="0">
              <a:buNone/>
              <a:defRPr sz="800"/>
            </a:lvl8pPr>
            <a:lvl9pPr marL="3282330" indent="0">
              <a:buNone/>
              <a:defRPr sz="8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489" y="274544"/>
            <a:ext cx="8229023" cy="1143000"/>
          </a:xfrm>
          <a:prstGeom prst="rect">
            <a:avLst/>
          </a:prstGeom>
        </p:spPr>
        <p:txBody>
          <a:bodyPr lIns="82058" tIns="41029" rIns="82058" bIns="41029"/>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9876" y="274545"/>
            <a:ext cx="2066636" cy="1393732"/>
          </a:xfrm>
          <a:prstGeom prst="rect">
            <a:avLst/>
          </a:prstGeom>
        </p:spPr>
        <p:txBody>
          <a:bodyPr vert="eaVert" lIns="82058" tIns="41029" rIns="82058" bIns="41029"/>
          <a:lstStyle/>
          <a:p>
            <a:r>
              <a:rPr lang="en-US" smtClean="0"/>
              <a:t>Click to edit Master title style</a:t>
            </a:r>
            <a:endParaRPr lang="en-US"/>
          </a:p>
        </p:txBody>
      </p:sp>
      <p:sp>
        <p:nvSpPr>
          <p:cNvPr id="3" name="Vertical Text Placeholder 2"/>
          <p:cNvSpPr>
            <a:spLocks noGrp="1"/>
          </p:cNvSpPr>
          <p:nvPr>
            <p:ph type="body" orient="vert" idx="1"/>
          </p:nvPr>
        </p:nvSpPr>
        <p:spPr>
          <a:xfrm>
            <a:off x="415637" y="274545"/>
            <a:ext cx="6065694" cy="13937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489" y="274544"/>
            <a:ext cx="8229023" cy="1143000"/>
          </a:xfrm>
          <a:prstGeom prst="rect">
            <a:avLst/>
          </a:prstGeom>
        </p:spPr>
        <p:txBody>
          <a:bodyPr lIns="82058" tIns="41029" rIns="82058" bIns="41029"/>
          <a:lstStyle/>
          <a:p>
            <a:r>
              <a:rPr lang="en-US" smtClean="0"/>
              <a:t>Click to edit Master title style</a:t>
            </a:r>
            <a:endParaRPr lang="en-US"/>
          </a:p>
        </p:txBody>
      </p:sp>
      <p:sp>
        <p:nvSpPr>
          <p:cNvPr id="3" name="Table Placeholder 2"/>
          <p:cNvSpPr>
            <a:spLocks noGrp="1"/>
          </p:cNvSpPr>
          <p:nvPr>
            <p:ph type="tbl" idx="1"/>
          </p:nvPr>
        </p:nvSpPr>
        <p:spPr>
          <a:xfrm>
            <a:off x="415636" y="1411942"/>
            <a:ext cx="8104909" cy="256335"/>
          </a:xfrm>
        </p:spPr>
        <p:txBody>
          <a:bodyPr/>
          <a:lstStyle/>
          <a:p>
            <a:pPr lvl="0"/>
            <a:r>
              <a:rPr lang="en-US" noProof="0" smtClean="0"/>
              <a:t>Click icon to add table</a:t>
            </a:r>
          </a:p>
        </p:txBody>
      </p:sp>
      <p:sp>
        <p:nvSpPr>
          <p:cNvPr id="4" name="Rectangle 14"/>
          <p:cNvSpPr>
            <a:spLocks noGrp="1" noChangeArrowheads="1"/>
          </p:cNvSpPr>
          <p:nvPr>
            <p:ph type="sldNum" sz="quarter" idx="10"/>
            <p:custDataLst>
              <p:tags r:id="rId1"/>
            </p:custDataLst>
          </p:nvPr>
        </p:nvSpPr>
        <p:spPr>
          <a:xfrm>
            <a:off x="8419523" y="6454589"/>
            <a:ext cx="308841" cy="215713"/>
          </a:xfrm>
          <a:prstGeom prst="rect">
            <a:avLst/>
          </a:prstGeom>
          <a:ln/>
        </p:spPr>
        <p:txBody>
          <a:bodyPr lIns="82058" tIns="41029" rIns="82058" bIns="41029"/>
          <a:lstStyle>
            <a:lvl1pPr>
              <a:defRPr/>
            </a:lvl1pPr>
          </a:lstStyle>
          <a:p>
            <a:fld id="{27F36115-E838-46AA-9B6A-4F02715C290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36D1957-C70C-4D48-B8B6-9263561B7EE5}" type="datetimeFigureOut">
              <a:rPr lang="en-US" smtClean="0"/>
              <a:pPr/>
              <a:t>8/29/2011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7F36115-E838-46AA-9B6A-4F02715C290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EF44E5-56E1-4D4E-A23C-C277711D324C}" type="datetimeFigureOut">
              <a:rPr lang="en-US" smtClean="0"/>
              <a:pPr/>
              <a:t>8/29/2011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1A3552-528A-4AD2-ACE9-D78D41A3BC8F}"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4E5-56E1-4D4E-A23C-C277711D324C}" type="datetimeFigureOut">
              <a:rPr lang="en-US" smtClean="0"/>
              <a:pPr/>
              <a:t>8/29/2011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1A3552-528A-4AD2-ACE9-D78D41A3BC8F}"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EF44E5-56E1-4D4E-A23C-C277711D324C}" type="datetimeFigureOut">
              <a:rPr lang="en-US" smtClean="0"/>
              <a:pPr/>
              <a:t>8/29/2011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1A3552-528A-4AD2-ACE9-D78D41A3BC8F}"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EF44E5-56E1-4D4E-A23C-C277711D324C}" type="datetimeFigureOut">
              <a:rPr lang="en-US" smtClean="0"/>
              <a:pPr/>
              <a:t>8/29/2011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1A3552-528A-4AD2-ACE9-D78D41A3BC8F}"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EF44E5-56E1-4D4E-A23C-C277711D324C}" type="datetimeFigureOut">
              <a:rPr lang="en-US" smtClean="0"/>
              <a:pPr/>
              <a:t>8/29/2011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1A3552-528A-4AD2-ACE9-D78D41A3BC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489" y="274544"/>
            <a:ext cx="8229023" cy="1143000"/>
          </a:xfrm>
          <a:prstGeom prst="rect">
            <a:avLst/>
          </a:prstGeom>
        </p:spPr>
        <p:txBody>
          <a:bodyPr lIns="82058" tIns="41029" rIns="82058" bIns="41029"/>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EF44E5-56E1-4D4E-A23C-C277711D324C}" type="datetimeFigureOut">
              <a:rPr lang="en-US" smtClean="0"/>
              <a:pPr/>
              <a:t>8/29/2011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1A3552-528A-4AD2-ACE9-D78D41A3BC8F}"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F44E5-56E1-4D4E-A23C-C277711D324C}" type="datetimeFigureOut">
              <a:rPr lang="en-US" smtClean="0"/>
              <a:pPr/>
              <a:t>8/29/2011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1A3552-528A-4AD2-ACE9-D78D41A3BC8F}"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F44E5-56E1-4D4E-A23C-C277711D324C}" type="datetimeFigureOut">
              <a:rPr lang="en-US" smtClean="0"/>
              <a:pPr/>
              <a:t>8/29/2011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1A3552-528A-4AD2-ACE9-D78D41A3BC8F}"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EF44E5-56E1-4D4E-A23C-C277711D324C}" type="datetimeFigureOut">
              <a:rPr lang="en-US" smtClean="0"/>
              <a:pPr/>
              <a:t>8/29/2011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1A3552-528A-4AD2-ACE9-D78D41A3BC8F}"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4E5-56E1-4D4E-A23C-C277711D324C}" type="datetimeFigureOut">
              <a:rPr lang="en-US" smtClean="0"/>
              <a:pPr/>
              <a:t>8/29/2011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1A3552-528A-4AD2-ACE9-D78D41A3BC8F}"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F44E5-56E1-4D4E-A23C-C277711D324C}" type="datetimeFigureOut">
              <a:rPr lang="en-US" smtClean="0"/>
              <a:pPr/>
              <a:t>8/29/2011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1A3552-528A-4AD2-ACE9-D78D41A3BC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3035" y="4406713"/>
            <a:ext cx="7771534" cy="1362916"/>
          </a:xfrm>
          <a:prstGeom prst="rect">
            <a:avLst/>
          </a:prstGeom>
        </p:spPr>
        <p:txBody>
          <a:bodyPr lIns="82058" tIns="41029" rIns="82058" bIns="41029"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3035" y="2906526"/>
            <a:ext cx="7771534" cy="1500187"/>
          </a:xfrm>
        </p:spPr>
        <p:txBody>
          <a:bodyPr anchor="b"/>
          <a:lstStyle>
            <a:lvl1pPr marL="0" indent="0">
              <a:buNone/>
              <a:defRPr sz="1800"/>
            </a:lvl1pPr>
            <a:lvl2pPr marL="410291" indent="0">
              <a:buNone/>
              <a:defRPr sz="1600"/>
            </a:lvl2pPr>
            <a:lvl3pPr marL="820583" indent="0">
              <a:buNone/>
              <a:defRPr sz="1400"/>
            </a:lvl3pPr>
            <a:lvl4pPr marL="1230874" indent="0">
              <a:buNone/>
              <a:defRPr sz="1300"/>
            </a:lvl4pPr>
            <a:lvl5pPr marL="1641165" indent="0">
              <a:buNone/>
              <a:defRPr sz="1300"/>
            </a:lvl5pPr>
            <a:lvl6pPr marL="2051456" indent="0">
              <a:buNone/>
              <a:defRPr sz="1300"/>
            </a:lvl6pPr>
            <a:lvl7pPr marL="2461748" indent="0">
              <a:buNone/>
              <a:defRPr sz="1300"/>
            </a:lvl7pPr>
            <a:lvl8pPr marL="2872039" indent="0">
              <a:buNone/>
              <a:defRPr sz="1300"/>
            </a:lvl8pPr>
            <a:lvl9pPr marL="3282330" indent="0">
              <a:buNone/>
              <a:defRPr sz="13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489" y="274544"/>
            <a:ext cx="8229023" cy="1143000"/>
          </a:xfrm>
          <a:prstGeom prst="rect">
            <a:avLst/>
          </a:prstGeom>
        </p:spPr>
        <p:txBody>
          <a:bodyPr lIns="82058" tIns="41029" rIns="82058" bIns="41029"/>
          <a:lstStyle>
            <a:lvl1pPr>
              <a:defRPr baseline="0"/>
            </a:lvl1pPr>
          </a:lstStyle>
          <a:p>
            <a:r>
              <a:rPr lang="en-US" dirty="0" smtClean="0"/>
              <a:t>Click to edit Master title style</a:t>
            </a:r>
            <a:br>
              <a:rPr lang="en-US" dirty="0" smtClean="0"/>
            </a:br>
            <a:r>
              <a:rPr lang="en-US" dirty="0" smtClean="0"/>
              <a:t/>
            </a:r>
            <a:br>
              <a:rPr lang="en-US" dirty="0" smtClean="0"/>
            </a:br>
            <a:r>
              <a:rPr lang="en-US" dirty="0" smtClean="0"/>
              <a:t>			Custody Problems and Solutions</a:t>
            </a:r>
            <a:endParaRPr lang="en-US" dirty="0"/>
          </a:p>
        </p:txBody>
      </p:sp>
      <p:sp>
        <p:nvSpPr>
          <p:cNvPr id="3" name="Content Placeholder 2"/>
          <p:cNvSpPr>
            <a:spLocks noGrp="1"/>
          </p:cNvSpPr>
          <p:nvPr>
            <p:ph sz="half" idx="1" hasCustomPrompt="1"/>
          </p:nvPr>
        </p:nvSpPr>
        <p:spPr>
          <a:xfrm>
            <a:off x="415636" y="1411942"/>
            <a:ext cx="3983182" cy="25633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Problems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537364" y="1411942"/>
            <a:ext cx="3983182" cy="256335"/>
          </a:xfrm>
        </p:spPr>
        <p:txBody>
          <a:bodyPr/>
          <a:lstStyle>
            <a:lvl1pPr>
              <a:buNone/>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Solutions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489" y="274544"/>
            <a:ext cx="8229023" cy="1143000"/>
          </a:xfrm>
          <a:prstGeom prst="rect">
            <a:avLst/>
          </a:prstGeom>
        </p:spPr>
        <p:txBody>
          <a:bodyPr lIns="82058" tIns="41029" rIns="82058" bIns="41029"/>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489" y="1535206"/>
            <a:ext cx="4039465" cy="640136"/>
          </a:xfrm>
        </p:spPr>
        <p:txBody>
          <a:bodyPr anchor="b"/>
          <a:lstStyle>
            <a:lvl1pPr marL="0" indent="0">
              <a:buNone/>
              <a:defRPr sz="2200" b="1"/>
            </a:lvl1pPr>
            <a:lvl2pPr marL="410291" indent="0">
              <a:buNone/>
              <a:defRPr sz="1800" b="1"/>
            </a:lvl2pPr>
            <a:lvl3pPr marL="820583" indent="0">
              <a:buNone/>
              <a:defRPr sz="1600" b="1"/>
            </a:lvl3pPr>
            <a:lvl4pPr marL="1230874" indent="0">
              <a:buNone/>
              <a:defRPr sz="1400" b="1"/>
            </a:lvl4pPr>
            <a:lvl5pPr marL="1641165" indent="0">
              <a:buNone/>
              <a:defRPr sz="1400" b="1"/>
            </a:lvl5pPr>
            <a:lvl6pPr marL="2051456" indent="0">
              <a:buNone/>
              <a:defRPr sz="1400" b="1"/>
            </a:lvl6pPr>
            <a:lvl7pPr marL="2461748" indent="0">
              <a:buNone/>
              <a:defRPr sz="1400" b="1"/>
            </a:lvl7pPr>
            <a:lvl8pPr marL="2872039" indent="0">
              <a:buNone/>
              <a:defRPr sz="1400" b="1"/>
            </a:lvl8pPr>
            <a:lvl9pPr marL="3282330"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457489" y="2175343"/>
            <a:ext cx="4039465" cy="3951474"/>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603" y="1535206"/>
            <a:ext cx="4040909" cy="640136"/>
          </a:xfrm>
        </p:spPr>
        <p:txBody>
          <a:bodyPr anchor="b"/>
          <a:lstStyle>
            <a:lvl1pPr marL="0" indent="0">
              <a:buNone/>
              <a:defRPr sz="2200" b="1"/>
            </a:lvl1pPr>
            <a:lvl2pPr marL="410291" indent="0">
              <a:buNone/>
              <a:defRPr sz="1800" b="1"/>
            </a:lvl2pPr>
            <a:lvl3pPr marL="820583" indent="0">
              <a:buNone/>
              <a:defRPr sz="1600" b="1"/>
            </a:lvl3pPr>
            <a:lvl4pPr marL="1230874" indent="0">
              <a:buNone/>
              <a:defRPr sz="1400" b="1"/>
            </a:lvl4pPr>
            <a:lvl5pPr marL="1641165" indent="0">
              <a:buNone/>
              <a:defRPr sz="1400" b="1"/>
            </a:lvl5pPr>
            <a:lvl6pPr marL="2051456" indent="0">
              <a:buNone/>
              <a:defRPr sz="1400" b="1"/>
            </a:lvl6pPr>
            <a:lvl7pPr marL="2461748" indent="0">
              <a:buNone/>
              <a:defRPr sz="1400" b="1"/>
            </a:lvl7pPr>
            <a:lvl8pPr marL="2872039" indent="0">
              <a:buNone/>
              <a:defRPr sz="1400" b="1"/>
            </a:lvl8pPr>
            <a:lvl9pPr marL="3282330"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4645603" y="2175343"/>
            <a:ext cx="4040909" cy="3951474"/>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489" y="274544"/>
            <a:ext cx="8229023" cy="1143000"/>
          </a:xfrm>
          <a:prstGeom prst="rect">
            <a:avLst/>
          </a:prstGeom>
        </p:spPr>
        <p:txBody>
          <a:bodyPr lIns="82058" tIns="41029" rIns="82058" bIns="41029"/>
          <a:lstStyle/>
          <a:p>
            <a:r>
              <a:rPr lang="en-US" dirty="0"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89" y="273144"/>
            <a:ext cx="3007591" cy="1162610"/>
          </a:xfrm>
          <a:prstGeom prst="rect">
            <a:avLst/>
          </a:prstGeom>
        </p:spPr>
        <p:txBody>
          <a:bodyPr lIns="82058" tIns="41029" rIns="82058" bIns="41029"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4762" y="273144"/>
            <a:ext cx="5111750" cy="5853672"/>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489" y="1435755"/>
            <a:ext cx="3007591" cy="4691062"/>
          </a:xfrm>
        </p:spPr>
        <p:txBody>
          <a:bodyPr/>
          <a:lstStyle>
            <a:lvl1pPr marL="0" indent="0">
              <a:buNone/>
              <a:defRPr sz="1300"/>
            </a:lvl1pPr>
            <a:lvl2pPr marL="410291" indent="0">
              <a:buNone/>
              <a:defRPr sz="1100"/>
            </a:lvl2pPr>
            <a:lvl3pPr marL="820583" indent="0">
              <a:buNone/>
              <a:defRPr sz="900"/>
            </a:lvl3pPr>
            <a:lvl4pPr marL="1230874" indent="0">
              <a:buNone/>
              <a:defRPr sz="800"/>
            </a:lvl4pPr>
            <a:lvl5pPr marL="1641165" indent="0">
              <a:buNone/>
              <a:defRPr sz="800"/>
            </a:lvl5pPr>
            <a:lvl6pPr marL="2051456" indent="0">
              <a:buNone/>
              <a:defRPr sz="800"/>
            </a:lvl6pPr>
            <a:lvl7pPr marL="2461748" indent="0">
              <a:buNone/>
              <a:defRPr sz="800"/>
            </a:lvl7pPr>
            <a:lvl8pPr marL="2872039" indent="0">
              <a:buNone/>
              <a:defRPr sz="800"/>
            </a:lvl8pPr>
            <a:lvl9pPr marL="3282330" indent="0">
              <a:buNone/>
              <a:defRPr sz="8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3.xml"/><Relationship Id="rId3" Type="http://schemas.openxmlformats.org/officeDocument/2006/relationships/slideLayout" Target="../slideLayouts/slideLayout3.xml"/><Relationship Id="rId21" Type="http://schemas.openxmlformats.org/officeDocument/2006/relationships/tags" Target="../tags/tag6.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tags" Target="../tags/tag1.xml"/><Relationship Id="rId20"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tags" Target="../tags/tag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60"/>
          <p:cNvGrpSpPr>
            <a:grpSpLocks/>
          </p:cNvGrpSpPr>
          <p:nvPr>
            <p:custDataLst>
              <p:tags r:id="rId16"/>
            </p:custDataLst>
          </p:nvPr>
        </p:nvGrpSpPr>
        <p:grpSpPr bwMode="auto">
          <a:xfrm>
            <a:off x="415636" y="605118"/>
            <a:ext cx="8347364" cy="5871883"/>
            <a:chOff x="288" y="432"/>
            <a:chExt cx="5784" cy="4192"/>
          </a:xfrm>
        </p:grpSpPr>
        <p:sp>
          <p:nvSpPr>
            <p:cNvPr id="1085" name="Rectangle 61"/>
            <p:cNvSpPr>
              <a:spLocks noChangeArrowheads="1"/>
            </p:cNvSpPr>
            <p:nvPr>
              <p:custDataLst>
                <p:tags r:id="rId20"/>
              </p:custDataLst>
            </p:nvPr>
          </p:nvSpPr>
          <p:spPr bwMode="auto">
            <a:xfrm>
              <a:off x="1872" y="432"/>
              <a:ext cx="4176" cy="144"/>
            </a:xfrm>
            <a:prstGeom prst="rect">
              <a:avLst/>
            </a:prstGeom>
            <a:solidFill>
              <a:schemeClr val="bg2">
                <a:lumMod val="75000"/>
                <a:lumOff val="25000"/>
              </a:schemeClr>
            </a:solidFill>
            <a:ln>
              <a:headEnd/>
              <a:tailEnd/>
            </a:ln>
          </p:spPr>
          <p:style>
            <a:lnRef idx="1">
              <a:schemeClr val="dk1"/>
            </a:lnRef>
            <a:fillRef idx="3">
              <a:schemeClr val="dk1"/>
            </a:fillRef>
            <a:effectRef idx="2">
              <a:schemeClr val="dk1"/>
            </a:effectRef>
            <a:fontRef idx="minor">
              <a:schemeClr val="lt1"/>
            </a:fontRef>
          </p:style>
          <p:txBody>
            <a:bodyPr wrap="none" anchor="ctr"/>
            <a:lstStyle/>
            <a:p>
              <a:pPr algn="ctr"/>
              <a:endParaRPr lang="en-US"/>
            </a:p>
          </p:txBody>
        </p:sp>
        <p:sp>
          <p:nvSpPr>
            <p:cNvPr id="1086" name="Line 62"/>
            <p:cNvSpPr>
              <a:spLocks noChangeShapeType="1"/>
            </p:cNvSpPr>
            <p:nvPr>
              <p:custDataLst>
                <p:tags r:id="rId21"/>
              </p:custDataLst>
            </p:nvPr>
          </p:nvSpPr>
          <p:spPr bwMode="auto">
            <a:xfrm>
              <a:off x="6048" y="432"/>
              <a:ext cx="24" cy="4192"/>
            </a:xfrm>
            <a:prstGeom prst="line">
              <a:avLst/>
            </a:prstGeom>
            <a:ln>
              <a:headEnd/>
              <a:tailEnd/>
            </a:ln>
          </p:spPr>
          <p:style>
            <a:lnRef idx="3">
              <a:schemeClr val="dk1"/>
            </a:lnRef>
            <a:fillRef idx="0">
              <a:schemeClr val="dk1"/>
            </a:fillRef>
            <a:effectRef idx="2">
              <a:schemeClr val="dk1"/>
            </a:effectRef>
            <a:fontRef idx="minor">
              <a:schemeClr val="tx1"/>
            </a:fontRef>
          </p:style>
          <p:txBody>
            <a:bodyPr wrap="none" anchor="ctr"/>
            <a:lstStyle/>
            <a:p>
              <a:endParaRPr lang="en-US"/>
            </a:p>
          </p:txBody>
        </p:sp>
        <p:sp>
          <p:nvSpPr>
            <p:cNvPr id="1087" name="Line 63"/>
            <p:cNvSpPr>
              <a:spLocks noChangeShapeType="1"/>
            </p:cNvSpPr>
            <p:nvPr>
              <p:custDataLst>
                <p:tags r:id="rId22"/>
              </p:custDataLst>
            </p:nvPr>
          </p:nvSpPr>
          <p:spPr bwMode="auto">
            <a:xfrm flipH="1" flipV="1">
              <a:off x="288" y="4609"/>
              <a:ext cx="5784" cy="15"/>
            </a:xfrm>
            <a:prstGeom prst="line">
              <a:avLst/>
            </a:prstGeom>
            <a:ln>
              <a:headEnd/>
              <a:tailEnd/>
            </a:ln>
          </p:spPr>
          <p:style>
            <a:lnRef idx="3">
              <a:schemeClr val="dk1"/>
            </a:lnRef>
            <a:fillRef idx="0">
              <a:schemeClr val="dk1"/>
            </a:fillRef>
            <a:effectRef idx="2">
              <a:schemeClr val="dk1"/>
            </a:effectRef>
            <a:fontRef idx="minor">
              <a:schemeClr val="tx1"/>
            </a:fontRef>
          </p:style>
          <p:txBody>
            <a:bodyPr wrap="none" anchor="ctr"/>
            <a:lstStyle/>
            <a:p>
              <a:endParaRPr lang="en-US"/>
            </a:p>
          </p:txBody>
        </p:sp>
      </p:grpSp>
      <p:sp>
        <p:nvSpPr>
          <p:cNvPr id="1037" name="SlideMasterTextBox"/>
          <p:cNvSpPr>
            <a:spLocks noGrp="1" noChangeArrowheads="1"/>
          </p:cNvSpPr>
          <p:nvPr>
            <p:ph type="body" idx="1"/>
            <p:custDataLst>
              <p:tags r:id="rId17"/>
            </p:custDataLst>
          </p:nvPr>
        </p:nvSpPr>
        <p:spPr bwMode="gray">
          <a:xfrm>
            <a:off x="415636" y="1411942"/>
            <a:ext cx="8104909" cy="256335"/>
          </a:xfrm>
          <a:prstGeom prst="rect">
            <a:avLst/>
          </a:prstGeom>
          <a:noFill/>
          <a:ln w="12700">
            <a:noFill/>
            <a:miter lim="800000"/>
            <a:headEnd/>
            <a:tailEnd/>
          </a:ln>
          <a:effectLst/>
        </p:spPr>
        <p:txBody>
          <a:bodyPr vert="horz" wrap="square" lIns="0" tIns="41029" rIns="0" bIns="41029" numCol="1" anchor="t" anchorCtr="0" compatLnSpc="1">
            <a:prstTxWarp prst="textNoShape">
              <a:avLst/>
            </a:prstTxWarp>
          </a:bodyPr>
          <a:lstStyle/>
          <a:p>
            <a:pPr lvl="0"/>
            <a:r>
              <a:rPr lang="en-US" dirty="0" smtClean="0"/>
              <a:t>[Text]</a:t>
            </a:r>
          </a:p>
        </p:txBody>
      </p:sp>
      <p:sp>
        <p:nvSpPr>
          <p:cNvPr id="1091" name="Text Box 67" hidden="1"/>
          <p:cNvSpPr txBox="1">
            <a:spLocks noChangeArrowheads="1"/>
          </p:cNvSpPr>
          <p:nvPr>
            <p:custDataLst>
              <p:tags r:id="rId18"/>
            </p:custDataLst>
          </p:nvPr>
        </p:nvSpPr>
        <p:spPr bwMode="auto">
          <a:xfrm>
            <a:off x="5661603" y="6454588"/>
            <a:ext cx="1662545" cy="175092"/>
          </a:xfrm>
          <a:prstGeom prst="rect">
            <a:avLst/>
          </a:prstGeom>
          <a:noFill/>
          <a:ln w="9525">
            <a:noFill/>
            <a:miter lim="800000"/>
            <a:headEnd/>
            <a:tailEnd/>
          </a:ln>
          <a:effectLst/>
        </p:spPr>
        <p:txBody>
          <a:bodyPr lIns="0" tIns="41029" rIns="0" bIns="0"/>
          <a:lstStyle/>
          <a:p>
            <a:pPr algn="r"/>
            <a:r>
              <a:rPr lang="en-US" altLang="en-US" sz="900" b="1">
                <a:solidFill>
                  <a:srgbClr val="001C5C"/>
                </a:solidFill>
              </a:rPr>
              <a:t>DRAFT</a:t>
            </a:r>
          </a:p>
        </p:txBody>
      </p:sp>
      <p:sp>
        <p:nvSpPr>
          <p:cNvPr id="1092" name="Text Box 68" hidden="1"/>
          <p:cNvSpPr txBox="1">
            <a:spLocks noChangeArrowheads="1"/>
          </p:cNvSpPr>
          <p:nvPr>
            <p:custDataLst>
              <p:tags r:id="rId19"/>
            </p:custDataLst>
          </p:nvPr>
        </p:nvSpPr>
        <p:spPr bwMode="auto">
          <a:xfrm>
            <a:off x="415637" y="6454588"/>
            <a:ext cx="1662545" cy="175092"/>
          </a:xfrm>
          <a:prstGeom prst="rect">
            <a:avLst/>
          </a:prstGeom>
          <a:noFill/>
          <a:ln w="9525">
            <a:noFill/>
            <a:miter lim="800000"/>
            <a:headEnd/>
            <a:tailEnd/>
          </a:ln>
          <a:effectLst/>
        </p:spPr>
        <p:txBody>
          <a:bodyPr lIns="0" tIns="41029" rIns="0" bIns="0"/>
          <a:lstStyle/>
          <a:p>
            <a:r>
              <a:rPr lang="en-US" altLang="en-US" sz="900" b="1">
                <a:solidFill>
                  <a:srgbClr val="001C5C"/>
                </a:solidFill>
              </a:rPr>
              <a:t>CONFIDENTIAL</a:t>
            </a:r>
          </a:p>
        </p:txBody>
      </p:sp>
      <p:pic>
        <p:nvPicPr>
          <p:cNvPr id="11" name="Picture 1103"/>
          <p:cNvPicPr>
            <a:picLocks noChangeAspect="1" noChangeArrowheads="1"/>
          </p:cNvPicPr>
          <p:nvPr userDrawn="1"/>
        </p:nvPicPr>
        <p:blipFill>
          <a:blip r:embed="rId23" cstate="print"/>
          <a:srcRect/>
          <a:stretch>
            <a:fillRect/>
          </a:stretch>
        </p:blipFill>
        <p:spPr bwMode="auto">
          <a:xfrm>
            <a:off x="6705600" y="5715000"/>
            <a:ext cx="1965325" cy="454025"/>
          </a:xfrm>
          <a:prstGeom prst="rect">
            <a:avLst/>
          </a:prstGeom>
          <a:solidFill>
            <a:srgbClr val="FFFFFF"/>
          </a:solidFill>
          <a:ln w="9525">
            <a:noFill/>
            <a:miter lim="800000"/>
            <a:headEnd/>
            <a:tailEnd/>
          </a:ln>
        </p:spPr>
      </p:pic>
      <p:sp>
        <p:nvSpPr>
          <p:cNvPr id="12" name="Text Box 1105"/>
          <p:cNvSpPr txBox="1">
            <a:spLocks noChangeArrowheads="1"/>
          </p:cNvSpPr>
          <p:nvPr userDrawn="1"/>
        </p:nvSpPr>
        <p:spPr bwMode="auto">
          <a:xfrm>
            <a:off x="6629400" y="6096000"/>
            <a:ext cx="3124200" cy="304800"/>
          </a:xfrm>
          <a:prstGeom prst="rect">
            <a:avLst/>
          </a:prstGeom>
          <a:noFill/>
          <a:ln w="9525">
            <a:noFill/>
            <a:miter lim="800000"/>
            <a:headEnd/>
            <a:tailEnd/>
          </a:ln>
        </p:spPr>
        <p:txBody>
          <a:bodyPr>
            <a:spAutoFit/>
          </a:bodyPr>
          <a:lstStyle/>
          <a:p>
            <a:pPr eaLnBrk="0" hangingPunct="0">
              <a:spcBef>
                <a:spcPct val="50000"/>
              </a:spcBef>
            </a:pPr>
            <a:r>
              <a:rPr lang="en-US" sz="1400" b="1" dirty="0"/>
              <a:t>Venture Services Group</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txStyles>
    <p:titleStyle>
      <a:lvl1pPr algn="l" defTabSz="914608" rtl="0" eaLnBrk="1" fontAlgn="base" hangingPunct="1">
        <a:spcBef>
          <a:spcPct val="0"/>
        </a:spcBef>
        <a:spcAft>
          <a:spcPct val="0"/>
        </a:spcAft>
        <a:defRPr b="1">
          <a:solidFill>
            <a:schemeClr val="tx2"/>
          </a:solidFill>
          <a:latin typeface="+mj-lt"/>
          <a:ea typeface="+mj-ea"/>
          <a:cs typeface="+mj-cs"/>
        </a:defRPr>
      </a:lvl1pPr>
      <a:lvl2pPr algn="l" defTabSz="914608" rtl="0" eaLnBrk="1" fontAlgn="base" hangingPunct="1">
        <a:spcBef>
          <a:spcPct val="0"/>
        </a:spcBef>
        <a:spcAft>
          <a:spcPct val="0"/>
        </a:spcAft>
        <a:defRPr b="1">
          <a:solidFill>
            <a:schemeClr val="tx2"/>
          </a:solidFill>
          <a:latin typeface="Book Antiqua" pitchFamily="18" charset="0"/>
        </a:defRPr>
      </a:lvl2pPr>
      <a:lvl3pPr algn="l" defTabSz="914608" rtl="0" eaLnBrk="1" fontAlgn="base" hangingPunct="1">
        <a:spcBef>
          <a:spcPct val="0"/>
        </a:spcBef>
        <a:spcAft>
          <a:spcPct val="0"/>
        </a:spcAft>
        <a:defRPr b="1">
          <a:solidFill>
            <a:schemeClr val="tx2"/>
          </a:solidFill>
          <a:latin typeface="Book Antiqua" pitchFamily="18" charset="0"/>
        </a:defRPr>
      </a:lvl3pPr>
      <a:lvl4pPr algn="l" defTabSz="914608" rtl="0" eaLnBrk="1" fontAlgn="base" hangingPunct="1">
        <a:spcBef>
          <a:spcPct val="0"/>
        </a:spcBef>
        <a:spcAft>
          <a:spcPct val="0"/>
        </a:spcAft>
        <a:defRPr b="1">
          <a:solidFill>
            <a:schemeClr val="tx2"/>
          </a:solidFill>
          <a:latin typeface="Book Antiqua" pitchFamily="18" charset="0"/>
        </a:defRPr>
      </a:lvl4pPr>
      <a:lvl5pPr algn="l" defTabSz="914608" rtl="0" eaLnBrk="1" fontAlgn="base" hangingPunct="1">
        <a:spcBef>
          <a:spcPct val="0"/>
        </a:spcBef>
        <a:spcAft>
          <a:spcPct val="0"/>
        </a:spcAft>
        <a:defRPr b="1">
          <a:solidFill>
            <a:schemeClr val="tx2"/>
          </a:solidFill>
          <a:latin typeface="Book Antiqua" pitchFamily="18" charset="0"/>
        </a:defRPr>
      </a:lvl5pPr>
      <a:lvl6pPr marL="410291" algn="l" defTabSz="914608" rtl="0" eaLnBrk="1" fontAlgn="base" hangingPunct="1">
        <a:spcBef>
          <a:spcPct val="0"/>
        </a:spcBef>
        <a:spcAft>
          <a:spcPct val="0"/>
        </a:spcAft>
        <a:defRPr b="1">
          <a:solidFill>
            <a:schemeClr val="tx2"/>
          </a:solidFill>
          <a:latin typeface="Book Antiqua" pitchFamily="18" charset="0"/>
        </a:defRPr>
      </a:lvl6pPr>
      <a:lvl7pPr marL="820583" algn="l" defTabSz="914608" rtl="0" eaLnBrk="1" fontAlgn="base" hangingPunct="1">
        <a:spcBef>
          <a:spcPct val="0"/>
        </a:spcBef>
        <a:spcAft>
          <a:spcPct val="0"/>
        </a:spcAft>
        <a:defRPr b="1">
          <a:solidFill>
            <a:schemeClr val="tx2"/>
          </a:solidFill>
          <a:latin typeface="Book Antiqua" pitchFamily="18" charset="0"/>
        </a:defRPr>
      </a:lvl7pPr>
      <a:lvl8pPr marL="1230874" algn="l" defTabSz="914608" rtl="0" eaLnBrk="1" fontAlgn="base" hangingPunct="1">
        <a:spcBef>
          <a:spcPct val="0"/>
        </a:spcBef>
        <a:spcAft>
          <a:spcPct val="0"/>
        </a:spcAft>
        <a:defRPr b="1">
          <a:solidFill>
            <a:schemeClr val="tx2"/>
          </a:solidFill>
          <a:latin typeface="Book Antiqua" pitchFamily="18" charset="0"/>
        </a:defRPr>
      </a:lvl8pPr>
      <a:lvl9pPr marL="1641165" algn="l" defTabSz="914608" rtl="0" eaLnBrk="1" fontAlgn="base" hangingPunct="1">
        <a:spcBef>
          <a:spcPct val="0"/>
        </a:spcBef>
        <a:spcAft>
          <a:spcPct val="0"/>
        </a:spcAft>
        <a:defRPr b="1">
          <a:solidFill>
            <a:schemeClr val="tx2"/>
          </a:solidFill>
          <a:latin typeface="Book Antiqua" pitchFamily="18" charset="0"/>
        </a:defRPr>
      </a:lvl9pPr>
    </p:titleStyle>
    <p:bodyStyle>
      <a:lvl1pPr marL="210844" indent="-210844" algn="l" defTabSz="914608" rtl="0" eaLnBrk="1" fontAlgn="base" hangingPunct="1">
        <a:spcBef>
          <a:spcPct val="100000"/>
        </a:spcBef>
        <a:spcAft>
          <a:spcPct val="0"/>
        </a:spcAft>
        <a:buChar char=" "/>
        <a:defRPr sz="1200">
          <a:solidFill>
            <a:schemeClr val="tx1"/>
          </a:solidFill>
          <a:latin typeface="+mn-lt"/>
          <a:ea typeface="+mn-ea"/>
          <a:cs typeface="+mn-cs"/>
        </a:defRPr>
      </a:lvl1pPr>
      <a:lvl2pPr marL="460154" indent="-146737" algn="l" defTabSz="914608" rtl="0" eaLnBrk="1" fontAlgn="base" hangingPunct="1">
        <a:spcBef>
          <a:spcPct val="50000"/>
        </a:spcBef>
        <a:spcAft>
          <a:spcPct val="0"/>
        </a:spcAft>
        <a:buSzPct val="65000"/>
        <a:buFont typeface="Wingdings" pitchFamily="2" charset="2"/>
        <a:buChar char="n"/>
        <a:defRPr sz="1200">
          <a:solidFill>
            <a:schemeClr val="tx1"/>
          </a:solidFill>
          <a:latin typeface="+mn-lt"/>
        </a:defRPr>
      </a:lvl2pPr>
      <a:lvl3pPr marL="723708" indent="-160983" algn="l" defTabSz="914608" rtl="0" eaLnBrk="1" fontAlgn="base" hangingPunct="1">
        <a:spcBef>
          <a:spcPct val="50000"/>
        </a:spcBef>
        <a:spcAft>
          <a:spcPct val="0"/>
        </a:spcAft>
        <a:buChar char="–"/>
        <a:defRPr sz="1200">
          <a:solidFill>
            <a:schemeClr val="tx1"/>
          </a:solidFill>
          <a:latin typeface="+mn-lt"/>
        </a:defRPr>
      </a:lvl3pPr>
      <a:lvl4pPr marL="973018" indent="-146737" algn="l" defTabSz="914608" rtl="0" eaLnBrk="1" fontAlgn="base" hangingPunct="1">
        <a:spcBef>
          <a:spcPct val="50000"/>
        </a:spcBef>
        <a:spcAft>
          <a:spcPct val="0"/>
        </a:spcAft>
        <a:buFont typeface="Wingdings" pitchFamily="2" charset="2"/>
        <a:buChar char="w"/>
        <a:defRPr sz="1200">
          <a:solidFill>
            <a:schemeClr val="tx1"/>
          </a:solidFill>
          <a:latin typeface="+mn-lt"/>
        </a:defRPr>
      </a:lvl4pPr>
      <a:lvl5pPr marL="2057155" indent="-227940" algn="l" defTabSz="914608" rtl="0" eaLnBrk="1" fontAlgn="base" hangingPunct="1">
        <a:spcBef>
          <a:spcPct val="0"/>
        </a:spcBef>
        <a:spcAft>
          <a:spcPct val="0"/>
        </a:spcAft>
        <a:buChar char="»"/>
        <a:defRPr sz="1200">
          <a:solidFill>
            <a:schemeClr val="tx1"/>
          </a:solidFill>
          <a:latin typeface="+mn-lt"/>
        </a:defRPr>
      </a:lvl5pPr>
      <a:lvl6pPr marL="2467446" indent="-227940" algn="l" defTabSz="914608" rtl="0" eaLnBrk="1" fontAlgn="base" hangingPunct="1">
        <a:spcBef>
          <a:spcPct val="0"/>
        </a:spcBef>
        <a:spcAft>
          <a:spcPct val="0"/>
        </a:spcAft>
        <a:buChar char="»"/>
        <a:defRPr sz="1200">
          <a:solidFill>
            <a:schemeClr val="tx1"/>
          </a:solidFill>
          <a:latin typeface="+mn-lt"/>
        </a:defRPr>
      </a:lvl6pPr>
      <a:lvl7pPr marL="2877737" indent="-227940" algn="l" defTabSz="914608" rtl="0" eaLnBrk="1" fontAlgn="base" hangingPunct="1">
        <a:spcBef>
          <a:spcPct val="0"/>
        </a:spcBef>
        <a:spcAft>
          <a:spcPct val="0"/>
        </a:spcAft>
        <a:buChar char="»"/>
        <a:defRPr sz="1200">
          <a:solidFill>
            <a:schemeClr val="tx1"/>
          </a:solidFill>
          <a:latin typeface="+mn-lt"/>
        </a:defRPr>
      </a:lvl7pPr>
      <a:lvl8pPr marL="3288029" indent="-227940" algn="l" defTabSz="914608" rtl="0" eaLnBrk="1" fontAlgn="base" hangingPunct="1">
        <a:spcBef>
          <a:spcPct val="0"/>
        </a:spcBef>
        <a:spcAft>
          <a:spcPct val="0"/>
        </a:spcAft>
        <a:buChar char="»"/>
        <a:defRPr sz="1200">
          <a:solidFill>
            <a:schemeClr val="tx1"/>
          </a:solidFill>
          <a:latin typeface="+mn-lt"/>
        </a:defRPr>
      </a:lvl8pPr>
      <a:lvl9pPr marL="3698320" indent="-227940" algn="l" defTabSz="914608" rtl="0" eaLnBrk="1" fontAlgn="base" hangingPunct="1">
        <a:spcBef>
          <a:spcPct val="0"/>
        </a:spcBef>
        <a:spcAft>
          <a:spcPct val="0"/>
        </a:spcAft>
        <a:buChar char="»"/>
        <a:defRPr sz="1200">
          <a:solidFill>
            <a:schemeClr val="tx1"/>
          </a:solidFill>
          <a:latin typeface="+mn-lt"/>
        </a:defRPr>
      </a:lvl9pPr>
    </p:bodyStyle>
    <p:otherStyle>
      <a:defPPr>
        <a:defRPr lang="en-US"/>
      </a:defPPr>
      <a:lvl1pPr marL="0" algn="l" defTabSz="820583" rtl="0" eaLnBrk="1" latinLnBrk="0" hangingPunct="1">
        <a:defRPr sz="1600" kern="1200">
          <a:solidFill>
            <a:schemeClr val="tx1"/>
          </a:solidFill>
          <a:latin typeface="+mn-lt"/>
          <a:ea typeface="+mn-ea"/>
          <a:cs typeface="+mn-cs"/>
        </a:defRPr>
      </a:lvl1pPr>
      <a:lvl2pPr marL="410291" algn="l" defTabSz="820583" rtl="0" eaLnBrk="1" latinLnBrk="0" hangingPunct="1">
        <a:defRPr sz="1600" kern="1200">
          <a:solidFill>
            <a:schemeClr val="tx1"/>
          </a:solidFill>
          <a:latin typeface="+mn-lt"/>
          <a:ea typeface="+mn-ea"/>
          <a:cs typeface="+mn-cs"/>
        </a:defRPr>
      </a:lvl2pPr>
      <a:lvl3pPr marL="820583" algn="l" defTabSz="820583" rtl="0" eaLnBrk="1" latinLnBrk="0" hangingPunct="1">
        <a:defRPr sz="1600" kern="1200">
          <a:solidFill>
            <a:schemeClr val="tx1"/>
          </a:solidFill>
          <a:latin typeface="+mn-lt"/>
          <a:ea typeface="+mn-ea"/>
          <a:cs typeface="+mn-cs"/>
        </a:defRPr>
      </a:lvl3pPr>
      <a:lvl4pPr marL="1230874" algn="l" defTabSz="820583" rtl="0" eaLnBrk="1" latinLnBrk="0" hangingPunct="1">
        <a:defRPr sz="1600" kern="1200">
          <a:solidFill>
            <a:schemeClr val="tx1"/>
          </a:solidFill>
          <a:latin typeface="+mn-lt"/>
          <a:ea typeface="+mn-ea"/>
          <a:cs typeface="+mn-cs"/>
        </a:defRPr>
      </a:lvl4pPr>
      <a:lvl5pPr marL="1641165" algn="l" defTabSz="820583" rtl="0" eaLnBrk="1" latinLnBrk="0" hangingPunct="1">
        <a:defRPr sz="1600" kern="1200">
          <a:solidFill>
            <a:schemeClr val="tx1"/>
          </a:solidFill>
          <a:latin typeface="+mn-lt"/>
          <a:ea typeface="+mn-ea"/>
          <a:cs typeface="+mn-cs"/>
        </a:defRPr>
      </a:lvl5pPr>
      <a:lvl6pPr marL="2051456" algn="l" defTabSz="820583" rtl="0" eaLnBrk="1" latinLnBrk="0" hangingPunct="1">
        <a:defRPr sz="1600" kern="1200">
          <a:solidFill>
            <a:schemeClr val="tx1"/>
          </a:solidFill>
          <a:latin typeface="+mn-lt"/>
          <a:ea typeface="+mn-ea"/>
          <a:cs typeface="+mn-cs"/>
        </a:defRPr>
      </a:lvl6pPr>
      <a:lvl7pPr marL="2461748" algn="l" defTabSz="820583" rtl="0" eaLnBrk="1" latinLnBrk="0" hangingPunct="1">
        <a:defRPr sz="1600" kern="1200">
          <a:solidFill>
            <a:schemeClr val="tx1"/>
          </a:solidFill>
          <a:latin typeface="+mn-lt"/>
          <a:ea typeface="+mn-ea"/>
          <a:cs typeface="+mn-cs"/>
        </a:defRPr>
      </a:lvl7pPr>
      <a:lvl8pPr marL="2872039" algn="l" defTabSz="820583" rtl="0" eaLnBrk="1" latinLnBrk="0" hangingPunct="1">
        <a:defRPr sz="1600" kern="1200">
          <a:solidFill>
            <a:schemeClr val="tx1"/>
          </a:solidFill>
          <a:latin typeface="+mn-lt"/>
          <a:ea typeface="+mn-ea"/>
          <a:cs typeface="+mn-cs"/>
        </a:defRPr>
      </a:lvl8pPr>
      <a:lvl9pPr marL="3282330" algn="l" defTabSz="820583"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F44E5-56E1-4D4E-A23C-C277711D324C}" type="datetimeFigureOut">
              <a:rPr lang="en-US" smtClean="0"/>
              <a:pPr/>
              <a:t>8/29/2011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1A3552-528A-4AD2-ACE9-D78D41A3BC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slideLayout" Target="../slideLayouts/slideLayout8.xml"/><Relationship Id="rId4" Type="http://schemas.openxmlformats.org/officeDocument/2006/relationships/tags" Target="../tags/tag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2590800"/>
            <a:ext cx="6096000" cy="830997"/>
          </a:xfrm>
          <a:prstGeom prst="rect">
            <a:avLst/>
          </a:prstGeom>
          <a:noFill/>
        </p:spPr>
        <p:txBody>
          <a:bodyPr wrap="square" rtlCol="0">
            <a:spAutoFit/>
          </a:bodyPr>
          <a:lstStyle/>
          <a:p>
            <a:pPr algn="ctr"/>
            <a:r>
              <a:rPr lang="en-US" sz="2400" dirty="0">
                <a:latin typeface="Calibri" pitchFamily="34" charset="0"/>
              </a:rPr>
              <a:t>Fund Admin – Inhouse </a:t>
            </a:r>
            <a:r>
              <a:rPr lang="en-US" sz="2400" dirty="0" err="1">
                <a:latin typeface="Calibri" pitchFamily="34" charset="0"/>
              </a:rPr>
              <a:t>vs</a:t>
            </a:r>
            <a:r>
              <a:rPr lang="en-US" sz="2400" dirty="0">
                <a:latin typeface="Calibri" pitchFamily="34" charset="0"/>
              </a:rPr>
              <a:t> Outsource: </a:t>
            </a:r>
            <a:br>
              <a:rPr lang="en-US" sz="2400" dirty="0">
                <a:latin typeface="Calibri" pitchFamily="34" charset="0"/>
              </a:rPr>
            </a:br>
            <a:r>
              <a:rPr lang="en-US" sz="2400" dirty="0">
                <a:latin typeface="Calibri" pitchFamily="34" charset="0"/>
              </a:rPr>
              <a:t>Solutions Addressed by a Global Custodian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667000" y="274544"/>
            <a:ext cx="6019512" cy="1143000"/>
          </a:xfrm>
        </p:spPr>
        <p:txBody>
          <a:bodyPr/>
          <a:lstStyle/>
          <a:p>
            <a:r>
              <a:rPr lang="en-US" dirty="0"/>
              <a:t/>
            </a:r>
            <a:br>
              <a:rPr lang="en-US" dirty="0"/>
            </a:br>
            <a:r>
              <a:rPr lang="en-US" dirty="0"/>
              <a:t/>
            </a:r>
            <a:br>
              <a:rPr lang="en-US" dirty="0"/>
            </a:br>
            <a:r>
              <a:rPr lang="en-US" dirty="0">
                <a:latin typeface="Calibri" pitchFamily="34" charset="0"/>
              </a:rPr>
              <a:t>Fund Admin – Inhouse </a:t>
            </a:r>
            <a:r>
              <a:rPr lang="en-US" dirty="0" err="1">
                <a:latin typeface="Calibri" pitchFamily="34" charset="0"/>
              </a:rPr>
              <a:t>vs</a:t>
            </a:r>
            <a:r>
              <a:rPr lang="en-US" dirty="0">
                <a:latin typeface="Calibri" pitchFamily="34" charset="0"/>
              </a:rPr>
              <a:t> Outsource</a:t>
            </a:r>
            <a:br>
              <a:rPr lang="en-US" dirty="0">
                <a:latin typeface="Calibri" pitchFamily="34" charset="0"/>
              </a:rPr>
            </a:br>
            <a:r>
              <a:rPr lang="en-US" dirty="0">
                <a:latin typeface="Calibri" pitchFamily="34" charset="0"/>
              </a:rPr>
              <a:t> Solutions Addressed by a Global Custodian</a:t>
            </a:r>
            <a:endParaRPr lang="en-US" sz="2200" dirty="0">
              <a:latin typeface="Calibri" pitchFamily="34" charset="0"/>
            </a:endParaRPr>
          </a:p>
        </p:txBody>
      </p:sp>
      <p:sp>
        <p:nvSpPr>
          <p:cNvPr id="10" name="Text Placeholder 9"/>
          <p:cNvSpPr>
            <a:spLocks noGrp="1"/>
          </p:cNvSpPr>
          <p:nvPr>
            <p:ph type="body" idx="1"/>
          </p:nvPr>
        </p:nvSpPr>
        <p:spPr/>
        <p:txBody>
          <a:bodyPr/>
          <a:lstStyle/>
          <a:p>
            <a:r>
              <a:rPr lang="en-US" sz="1800" u="sng" dirty="0">
                <a:latin typeface="Calibri" pitchFamily="34" charset="0"/>
              </a:rPr>
              <a:t>Challenges</a:t>
            </a:r>
            <a:r>
              <a:rPr lang="en-US" dirty="0">
                <a:latin typeface="Calibri" pitchFamily="34" charset="0"/>
              </a:rPr>
              <a:t>	</a:t>
            </a:r>
          </a:p>
        </p:txBody>
      </p:sp>
      <p:sp>
        <p:nvSpPr>
          <p:cNvPr id="11" name="Content Placeholder 10"/>
          <p:cNvSpPr>
            <a:spLocks noGrp="1"/>
          </p:cNvSpPr>
          <p:nvPr>
            <p:ph sz="half" idx="2"/>
          </p:nvPr>
        </p:nvSpPr>
        <p:spPr/>
        <p:txBody>
          <a:bodyPr/>
          <a:lstStyle/>
          <a:p>
            <a:pPr marL="228600" indent="-228600">
              <a:buFont typeface="+mj-lt"/>
              <a:buAutoNum type="arabicParenR"/>
            </a:pPr>
            <a:r>
              <a:rPr lang="en-US" sz="1400" dirty="0">
                <a:latin typeface="Calibri" pitchFamily="34" charset="0"/>
              </a:rPr>
              <a:t>Unsecured &amp; non-centralized custody of pre-IPO certificates, warrants, debt instruments and Non-Class A public common stock and ordinary issues convertible to ADRs</a:t>
            </a:r>
          </a:p>
          <a:p>
            <a:pPr marL="228600" indent="-228600">
              <a:buFont typeface="+mj-lt"/>
              <a:buAutoNum type="arabicParenR"/>
            </a:pPr>
            <a:r>
              <a:rPr lang="en-US" sz="1400" dirty="0">
                <a:latin typeface="Calibri" pitchFamily="34" charset="0"/>
              </a:rPr>
              <a:t>Lack of audit controls and cost associated with audit review, including box  count of certificates</a:t>
            </a:r>
          </a:p>
          <a:p>
            <a:pPr marL="228600" indent="-228600">
              <a:buFont typeface="+mj-lt"/>
              <a:buAutoNum type="arabicParenR"/>
            </a:pPr>
            <a:r>
              <a:rPr lang="en-US" sz="1400" dirty="0">
                <a:latin typeface="Calibri" pitchFamily="34" charset="0"/>
              </a:rPr>
              <a:t>Lost certificate risk during transit to/from company, issuer’s counsel and transfer agents</a:t>
            </a:r>
          </a:p>
          <a:p>
            <a:pPr marL="228600" indent="-228600">
              <a:buFont typeface="+mj-lt"/>
              <a:buAutoNum type="arabicParenR"/>
            </a:pPr>
            <a:r>
              <a:rPr lang="en-US" sz="1400" dirty="0">
                <a:latin typeface="Calibri" pitchFamily="34" charset="0"/>
              </a:rPr>
              <a:t>Time delays associated with certificate transit, and limitations on shares leaving the country of issuance. </a:t>
            </a:r>
          </a:p>
        </p:txBody>
      </p:sp>
      <p:sp>
        <p:nvSpPr>
          <p:cNvPr id="12" name="Text Placeholder 11"/>
          <p:cNvSpPr>
            <a:spLocks noGrp="1"/>
          </p:cNvSpPr>
          <p:nvPr>
            <p:ph type="body" sz="quarter" idx="3"/>
          </p:nvPr>
        </p:nvSpPr>
        <p:spPr/>
        <p:txBody>
          <a:bodyPr/>
          <a:lstStyle/>
          <a:p>
            <a:r>
              <a:rPr lang="en-US" sz="1800" u="sng" dirty="0">
                <a:latin typeface="Calibri" pitchFamily="34" charset="0"/>
              </a:rPr>
              <a:t>Solutions</a:t>
            </a:r>
          </a:p>
        </p:txBody>
      </p:sp>
      <p:sp>
        <p:nvSpPr>
          <p:cNvPr id="14" name="Content Placeholder 13"/>
          <p:cNvSpPr>
            <a:spLocks noGrp="1"/>
          </p:cNvSpPr>
          <p:nvPr>
            <p:ph sz="quarter" idx="4"/>
          </p:nvPr>
        </p:nvSpPr>
        <p:spPr/>
        <p:txBody>
          <a:bodyPr/>
          <a:lstStyle/>
          <a:p>
            <a:pPr marL="228600" indent="-228600">
              <a:buFont typeface="+mj-lt"/>
              <a:buAutoNum type="arabicParenR"/>
            </a:pPr>
            <a:r>
              <a:rPr lang="en-US" sz="1400" dirty="0">
                <a:latin typeface="Calibri" pitchFamily="34" charset="0"/>
              </a:rPr>
              <a:t>Global physical certificate custody brings most all positions under one fully-insured and secure account </a:t>
            </a:r>
          </a:p>
          <a:p>
            <a:pPr marL="228600" indent="-228600">
              <a:buFont typeface="+mj-lt"/>
              <a:buAutoNum type="arabicParenR"/>
            </a:pPr>
            <a:r>
              <a:rPr lang="en-US" sz="1400" dirty="0">
                <a:latin typeface="Calibri" pitchFamily="34" charset="0"/>
              </a:rPr>
              <a:t>Consolidated statements and asset verification  letters can in most cases replace a box count and reduce length of auditor onsite visit. </a:t>
            </a:r>
          </a:p>
          <a:p>
            <a:pPr marL="228600" indent="-228600">
              <a:buFont typeface="+mj-lt"/>
              <a:buAutoNum type="arabicParenR"/>
            </a:pPr>
            <a:r>
              <a:rPr lang="en-US" sz="1400" dirty="0">
                <a:latin typeface="Calibri" pitchFamily="34" charset="0"/>
              </a:rPr>
              <a:t>Accounts are generally protected through the Custodian’s certificate insurance policy</a:t>
            </a:r>
          </a:p>
          <a:p>
            <a:pPr marL="228600" indent="-228600">
              <a:buFont typeface="+mj-lt"/>
              <a:buAutoNum type="arabicParenR"/>
            </a:pPr>
            <a:r>
              <a:rPr lang="en-US" sz="1400" dirty="0">
                <a:latin typeface="Calibri" pitchFamily="34" charset="0"/>
              </a:rPr>
              <a:t>Global custodians can provide a local office for deposits  &amp; safekeeping that then are reflected on the Fund’s main account statement.  </a:t>
            </a:r>
          </a:p>
          <a:p>
            <a:pPr marL="228600" indent="-228600">
              <a:buFont typeface="+mj-lt"/>
              <a:buAutoNum type="arabicParenR"/>
            </a:pPr>
            <a:endParaRPr lang="en-US" sz="1400" dirty="0">
              <a:latin typeface="Calibri" pitchFamily="34" charset="0"/>
            </a:endParaRPr>
          </a:p>
          <a:p>
            <a:pPr marL="228600" lvl="0" indent="-228600">
              <a:buFont typeface="+mj-lt"/>
              <a:buAutoNum type="arabicParenR"/>
            </a:pPr>
            <a:endParaRPr lang="en-US" sz="1400" dirty="0">
              <a:latin typeface="Calibri" pitchFamily="34" charset="0"/>
            </a:endParaRPr>
          </a:p>
          <a:p>
            <a:pPr marL="228600" indent="-228600">
              <a:buFont typeface="+mj-lt"/>
              <a:buAutoNum type="arabicParenR"/>
            </a:pPr>
            <a:endParaRPr lang="en-US" sz="1400" dirty="0">
              <a:latin typeface="Calibri" pitchFamily="34" charset="0"/>
            </a:endParaRPr>
          </a:p>
          <a:p>
            <a:pPr marL="228600" indent="-228600">
              <a:buFont typeface="+mj-lt"/>
              <a:buAutoNum type="arabicParenR"/>
            </a:pPr>
            <a:endParaRPr lang="en-US" sz="1400" dirty="0">
              <a:latin typeface="Calibri" pitchFamily="34" charset="0"/>
            </a:endParaRPr>
          </a:p>
          <a:p>
            <a:pPr marL="228600" indent="-228600">
              <a:buFont typeface="+mj-lt"/>
              <a:buAutoNum type="arabicParenR"/>
            </a:pPr>
            <a:endParaRPr lang="en-US" sz="1400"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74544"/>
            <a:ext cx="5867400" cy="1706656"/>
          </a:xfrm>
        </p:spPr>
        <p:txBody>
          <a:bodyPr/>
          <a:lstStyle/>
          <a:p>
            <a:r>
              <a:rPr lang="en-US" dirty="0"/>
              <a:t/>
            </a:r>
            <a:br>
              <a:rPr lang="en-US" dirty="0"/>
            </a:br>
            <a:r>
              <a:rPr lang="en-US" dirty="0"/>
              <a:t>	</a:t>
            </a:r>
            <a:br>
              <a:rPr lang="en-US" dirty="0"/>
            </a:br>
            <a:r>
              <a:rPr lang="en-US" dirty="0">
                <a:latin typeface="Calibri" pitchFamily="34" charset="0"/>
              </a:rPr>
              <a:t>Fund Admin – Inhouse </a:t>
            </a:r>
            <a:r>
              <a:rPr lang="en-US" dirty="0" err="1">
                <a:latin typeface="Calibri" pitchFamily="34" charset="0"/>
              </a:rPr>
              <a:t>vs</a:t>
            </a:r>
            <a:r>
              <a:rPr lang="en-US" dirty="0">
                <a:latin typeface="Calibri" pitchFamily="34" charset="0"/>
              </a:rPr>
              <a:t> Outsource:</a:t>
            </a:r>
            <a:br>
              <a:rPr lang="en-US" dirty="0">
                <a:latin typeface="Calibri" pitchFamily="34" charset="0"/>
              </a:rPr>
            </a:br>
            <a:r>
              <a:rPr lang="en-US" dirty="0">
                <a:latin typeface="Calibri" pitchFamily="34" charset="0"/>
              </a:rPr>
              <a:t> Solutions Addressed by a Global Custodian </a:t>
            </a:r>
            <a:br>
              <a:rPr lang="en-US" dirty="0">
                <a:latin typeface="Calibri" pitchFamily="34" charset="0"/>
              </a:rPr>
            </a:br>
            <a:r>
              <a:rPr lang="en-US" dirty="0">
                <a:latin typeface="Calibri" pitchFamily="34" charset="0"/>
              </a:rPr>
              <a:t/>
            </a:r>
            <a:br>
              <a:rPr lang="en-US" dirty="0">
                <a:latin typeface="Calibri" pitchFamily="34" charset="0"/>
              </a:rPr>
            </a:br>
            <a:r>
              <a:rPr lang="en-US" dirty="0">
                <a:latin typeface="Calibri" pitchFamily="34" charset="0"/>
              </a:rPr>
              <a:t>Stock Conversions</a:t>
            </a:r>
          </a:p>
        </p:txBody>
      </p:sp>
      <p:sp>
        <p:nvSpPr>
          <p:cNvPr id="3" name="Text Placeholder 2"/>
          <p:cNvSpPr>
            <a:spLocks noGrp="1"/>
          </p:cNvSpPr>
          <p:nvPr>
            <p:ph type="body" idx="1"/>
          </p:nvPr>
        </p:nvSpPr>
        <p:spPr>
          <a:xfrm>
            <a:off x="457489" y="2113989"/>
            <a:ext cx="4039465" cy="640136"/>
          </a:xfrm>
        </p:spPr>
        <p:txBody>
          <a:bodyPr/>
          <a:lstStyle/>
          <a:p>
            <a:r>
              <a:rPr lang="en-US" sz="1800" u="sng" dirty="0">
                <a:latin typeface="Calibri" pitchFamily="34" charset="0"/>
              </a:rPr>
              <a:t>Challenges</a:t>
            </a:r>
          </a:p>
        </p:txBody>
      </p:sp>
      <p:sp>
        <p:nvSpPr>
          <p:cNvPr id="4" name="Content Placeholder 3"/>
          <p:cNvSpPr>
            <a:spLocks noGrp="1"/>
          </p:cNvSpPr>
          <p:nvPr>
            <p:ph sz="half" idx="2"/>
          </p:nvPr>
        </p:nvSpPr>
        <p:spPr>
          <a:xfrm>
            <a:off x="457489" y="2754126"/>
            <a:ext cx="4038311" cy="3494274"/>
          </a:xfrm>
        </p:spPr>
        <p:txBody>
          <a:bodyPr/>
          <a:lstStyle/>
          <a:p>
            <a:pPr marL="228600" indent="-228600">
              <a:buFont typeface="+mj-lt"/>
              <a:buAutoNum type="arabicParenR"/>
            </a:pPr>
            <a:r>
              <a:rPr lang="en-US" sz="1400" dirty="0">
                <a:latin typeface="Calibri" pitchFamily="34" charset="0"/>
              </a:rPr>
              <a:t>Legal and administrative costs associated with conversion process – </a:t>
            </a:r>
          </a:p>
          <a:p>
            <a:pPr marL="477910" lvl="1" indent="-228600"/>
            <a:r>
              <a:rPr lang="en-US" sz="1400" dirty="0">
                <a:latin typeface="Calibri" pitchFamily="34" charset="0"/>
              </a:rPr>
              <a:t>Ordinary to ADR</a:t>
            </a:r>
          </a:p>
          <a:p>
            <a:pPr marL="477910" lvl="1" indent="-228600"/>
            <a:r>
              <a:rPr lang="en-US" sz="1400" dirty="0">
                <a:latin typeface="Calibri" pitchFamily="34" charset="0"/>
              </a:rPr>
              <a:t>Pre-IPO to Public</a:t>
            </a:r>
          </a:p>
          <a:p>
            <a:pPr marL="228600" indent="-228600">
              <a:buFont typeface="+mj-lt"/>
              <a:buAutoNum type="arabicParenR"/>
            </a:pPr>
            <a:r>
              <a:rPr lang="en-US" sz="1400" dirty="0">
                <a:latin typeface="Calibri" pitchFamily="34" charset="0"/>
              </a:rPr>
              <a:t>For ADR’s :  Annual custody fees charged by depository agent</a:t>
            </a:r>
          </a:p>
          <a:p>
            <a:pPr marL="228600" indent="-228600">
              <a:buFont typeface="+mj-lt"/>
              <a:buAutoNum type="arabicParenR"/>
            </a:pPr>
            <a:r>
              <a:rPr lang="en-US" sz="1400" dirty="0">
                <a:latin typeface="Calibri" pitchFamily="34" charset="0"/>
              </a:rPr>
              <a:t>No ability to pre-clear restrictions from ordinary shares for U.S. ADR/ADS trading</a:t>
            </a:r>
          </a:p>
        </p:txBody>
      </p:sp>
      <p:sp>
        <p:nvSpPr>
          <p:cNvPr id="5" name="Text Placeholder 4"/>
          <p:cNvSpPr>
            <a:spLocks noGrp="1"/>
          </p:cNvSpPr>
          <p:nvPr>
            <p:ph type="body" sz="quarter" idx="3"/>
          </p:nvPr>
        </p:nvSpPr>
        <p:spPr>
          <a:xfrm>
            <a:off x="4645603" y="2113989"/>
            <a:ext cx="4040909" cy="640136"/>
          </a:xfrm>
        </p:spPr>
        <p:txBody>
          <a:bodyPr/>
          <a:lstStyle/>
          <a:p>
            <a:r>
              <a:rPr lang="en-US" sz="1800" u="sng" dirty="0">
                <a:latin typeface="Calibri" pitchFamily="34" charset="0"/>
              </a:rPr>
              <a:t>Solutions</a:t>
            </a:r>
          </a:p>
        </p:txBody>
      </p:sp>
      <p:sp>
        <p:nvSpPr>
          <p:cNvPr id="6" name="Content Placeholder 5"/>
          <p:cNvSpPr>
            <a:spLocks noGrp="1"/>
          </p:cNvSpPr>
          <p:nvPr>
            <p:ph sz="quarter" idx="4"/>
          </p:nvPr>
        </p:nvSpPr>
        <p:spPr>
          <a:xfrm>
            <a:off x="4645603" y="2754126"/>
            <a:ext cx="3888797" cy="3265674"/>
          </a:xfrm>
        </p:spPr>
        <p:txBody>
          <a:bodyPr/>
          <a:lstStyle/>
          <a:p>
            <a:pPr marL="228600" indent="-228600">
              <a:buFont typeface="+mj-lt"/>
              <a:buAutoNum type="arabicParenR"/>
            </a:pPr>
            <a:r>
              <a:rPr lang="en-US" sz="1400" dirty="0">
                <a:latin typeface="Calibri" pitchFamily="34" charset="0"/>
              </a:rPr>
              <a:t>A Global Custodian will work with issuer’s counsel, transfer agent and depository to process most conversions. Removes the operational burden from the Fund</a:t>
            </a:r>
          </a:p>
          <a:p>
            <a:pPr marL="228600" indent="-228600">
              <a:buFont typeface="+mj-lt"/>
              <a:buAutoNum type="arabicParenR"/>
            </a:pPr>
            <a:r>
              <a:rPr lang="en-US" sz="1400" dirty="0">
                <a:latin typeface="Calibri" pitchFamily="34" charset="0"/>
              </a:rPr>
              <a:t>A Custodian can arrange for ordinaries to be converted on an as needed and timely basis to avoid annual holding charges.</a:t>
            </a:r>
          </a:p>
          <a:p>
            <a:pPr marL="228600" indent="-228600">
              <a:buFont typeface="+mj-lt"/>
              <a:buAutoNum type="arabicParenR"/>
            </a:pPr>
            <a:r>
              <a:rPr lang="en-US" sz="1400" dirty="0">
                <a:latin typeface="Calibri" pitchFamily="34" charset="0"/>
              </a:rPr>
              <a:t> A custodian can in some instances rep as a 3</a:t>
            </a:r>
            <a:r>
              <a:rPr lang="en-US" sz="1400" baseline="30000" dirty="0">
                <a:latin typeface="Calibri" pitchFamily="34" charset="0"/>
              </a:rPr>
              <a:t>rd</a:t>
            </a:r>
            <a:r>
              <a:rPr lang="en-US" sz="1400" dirty="0">
                <a:latin typeface="Calibri" pitchFamily="34" charset="0"/>
              </a:rPr>
              <a:t> party custodian the ability to monitor section 16 trades and obtain pre-clearance for ordinary conversion to negotiable ADR’s.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DisclaimerText"/>
          <p:cNvSpPr>
            <a:spLocks noGrp="1" noChangeArrowheads="1"/>
          </p:cNvSpPr>
          <p:nvPr>
            <p:ph type="body" idx="4294967295"/>
            <p:custDataLst>
              <p:tags r:id="rId2"/>
            </p:custDataLst>
          </p:nvPr>
        </p:nvSpPr>
        <p:spPr bwMode="gray">
          <a:xfrm>
            <a:off x="415636" y="1369078"/>
            <a:ext cx="8104909" cy="4803122"/>
          </a:xfrm>
          <a:prstGeom prst="rect">
            <a:avLst/>
          </a:prstGeom>
          <a:noFill/>
          <a:ln/>
        </p:spPr>
        <p:txBody>
          <a:bodyPr lIns="0" rIns="0"/>
          <a:lstStyle/>
          <a:p>
            <a:pPr marL="235063" indent="-235063" defTabSz="1018606">
              <a:lnSpc>
                <a:spcPct val="95000"/>
              </a:lnSpc>
              <a:spcBef>
                <a:spcPct val="75000"/>
              </a:spcBef>
            </a:pPr>
            <a:r>
              <a:rPr lang="en-US" sz="700" dirty="0">
                <a:solidFill>
                  <a:srgbClr val="000000"/>
                </a:solidFill>
                <a:ea typeface="MS PGothic" pitchFamily="34" charset="-128"/>
              </a:rPr>
              <a:t>“Bank of America Merrill Lynch” is the marketing name for the global banking and global markets businesses of Bank of America Corporation.  Lending, derivatives, and other commercial banking activities are performed globally by banking affiliates of Bank of America Corporation, including Bank of America, N.A., member FDIC.  Securities, strategic advisory, and other investment banking activities are performed globally by investment banking affiliates of Bank of America Corporation (“Investment Banking Affiliates”), including, in the United States, Banc of America Securities LLC and Merrill Lynch, Pierce, </a:t>
            </a:r>
            <a:r>
              <a:rPr lang="en-US" sz="700" noProof="1">
                <a:solidFill>
                  <a:srgbClr val="000000"/>
                </a:solidFill>
                <a:ea typeface="MS PGothic" pitchFamily="34" charset="-128"/>
              </a:rPr>
              <a:t>Fenner</a:t>
            </a:r>
            <a:r>
              <a:rPr lang="en-US" sz="700" dirty="0">
                <a:solidFill>
                  <a:srgbClr val="000000"/>
                </a:solidFill>
                <a:ea typeface="MS PGothic" pitchFamily="34" charset="-128"/>
              </a:rPr>
              <a:t> &amp; Smith Incorporated, which are both registered broker-dealers and members of FINRA and SIPC, and, in other jurisdictions, locally registered entities. </a:t>
            </a:r>
          </a:p>
          <a:p>
            <a:pPr marL="235063" indent="-235063" algn="ctr" defTabSz="1018606">
              <a:lnSpc>
                <a:spcPct val="95000"/>
              </a:lnSpc>
              <a:spcBef>
                <a:spcPct val="75000"/>
              </a:spcBef>
            </a:pPr>
            <a:r>
              <a:rPr lang="en-US" sz="700" b="1" dirty="0">
                <a:solidFill>
                  <a:srgbClr val="000000"/>
                </a:solidFill>
                <a:ea typeface="MS PGothic" pitchFamily="34" charset="-128"/>
              </a:rPr>
              <a:t>Investment products offered by Investment Banking Affiliates:  Are Not FDIC Insured * May Lose Value * Are Not Bank Guaranteed.</a:t>
            </a:r>
          </a:p>
          <a:p>
            <a:pPr marL="235063" indent="-235063" defTabSz="1018606">
              <a:lnSpc>
                <a:spcPct val="95000"/>
              </a:lnSpc>
              <a:spcBef>
                <a:spcPct val="75000"/>
              </a:spcBef>
            </a:pPr>
            <a:r>
              <a:rPr lang="en-US" sz="700" dirty="0">
                <a:solidFill>
                  <a:srgbClr val="000000"/>
                </a:solidFill>
                <a:ea typeface="MS PGothic" pitchFamily="34" charset="-128"/>
              </a:rPr>
              <a:t>These materials have been prepared by one or more subsidiaries of Bank of America Corporation for the client or potential client to whom such materials are directly addressed and delivered (the “Company”) in connection with an actual or potential mandate or engagement and may not be used or relied upon for any purpose other than as specifically contemplated by a written agreement with us.  These materials are based on information provided by or on behalf of the Company and/or other potential transaction participants, from public sources or otherwise reviewed by us.  We assume no responsibility for independent investigation or verification of such information (including, without limitation, data from third party suppliers) and have relied on such information being complete and accurate in all material respects.  To the extent such information includes estimates and forecasts of future financial performance prepared by or reviewed with the managements of the Company and/or other potential transaction participants or obtained from public sources, we have assumed that such estimates and forecasts have been reasonably prepared on bases reflecting the best currently available estimates and judgments of such managements (or, with respect to estimates and forecasts obtained from public sources, represent reasonable estimates).  No representation or warranty, express or implied, is made as to the accuracy or completeness of such information and nothing contained herein is, or shall be relied upon as, a representation, whether as to the past, the present or the future.  These materials were designed for use by specific persons familiar with the business and affairs of the Company and are being furnished and should be considered only in connection with other information, oral or written, being provided by us in connection herewith.  These materials are not intended to provide the sole basis for evaluating, and should not be considered a recommendation with respect to, any transaction or other matter.  These materials do not constitute an offer or solicitation to sell or purchase any securities and are not a commitment by Bank of America Corporation or any of its affiliates to provide or arrange any financing for any transaction or to purchase any security in connection therewith.  These materials are for discussion purposes only and are subject to our review and assessment from a legal, compliance, accounting policy and risk perspective, as appropriate, following our discussion with the Company.  We assume no obligation to update or otherwise revise these materials.  These materials have not been prepared with a view toward public disclosure under applicable securities laws or otherwise, are intended for the benefit and use of the Company, and may not be reproduced, disseminated, quoted or referred to, in whole or in part, without our prior written consent.  These materials may not reflect information known to other professionals in other business areas of Bank of America Corporation and its affiliates.</a:t>
            </a:r>
          </a:p>
          <a:p>
            <a:pPr marL="235063" indent="-235063" defTabSz="1018606">
              <a:lnSpc>
                <a:spcPct val="95000"/>
              </a:lnSpc>
              <a:spcBef>
                <a:spcPct val="75000"/>
              </a:spcBef>
            </a:pPr>
            <a:r>
              <a:rPr lang="en-US" sz="700" dirty="0">
                <a:solidFill>
                  <a:srgbClr val="000000"/>
                </a:solidFill>
                <a:ea typeface="MS PGothic" pitchFamily="34" charset="-128"/>
              </a:rPr>
              <a:t>Bank of America Corporation and its affiliates (collectively, the “BAC Group”) comprise a full service securities firm and commercial bank engaged in securities, commodities and derivatives trading, foreign exchange and other brokerage activities, and principal investing as well as providing investment, corporate and private banking, asset and investment management, financing and strategic advisory services and other commercial services and products to a wide range of corporations, governments and individuals, domestically and offshore, from which conflicting interests or duties, or a perception thereof, may arise.  In the ordinary course of these activities, parts of the BAC Group at any time may invest on a principal basis or manage funds that invest, make or hold long or short positions, finance positions or trade or otherwise effect transactions, for their own accounts or the accounts of customers, in debt, equity or other securities or financial instruments (including derivatives, bank loans or other obligations) of the Company, potential counterparties or any other company that may be involved in a transaction.  Products and services that may be referenced in the accompanying materials may be provided through one or more affiliates of Bank of America Corporation.  We have adopted policies and guidelines designed to preserve the independence of our research analysts.  These policies prohibit employees from offering research coverage, a favorable research rating or a specific price target or offering to change a research rating or price target as consideration for or an inducement to obtain business or other compensation.  We are required to obtain, verify and record certain information that identifies the Company, which information includes the name and address of the Company and other information that will allow us to identify the Company in accordance, as applicable, with the USA Patriot Act (Title III of Pub. L. 107-56 (signed into law October 26, 2001)) and such other laws, rules and regulations as applicable within and outside the United States.</a:t>
            </a:r>
          </a:p>
          <a:p>
            <a:pPr marL="235063" indent="-235063" defTabSz="1018606">
              <a:lnSpc>
                <a:spcPct val="95000"/>
              </a:lnSpc>
              <a:spcBef>
                <a:spcPct val="75000"/>
              </a:spcBef>
            </a:pPr>
            <a:r>
              <a:rPr lang="en-US" sz="700" b="1" dirty="0">
                <a:solidFill>
                  <a:srgbClr val="000000"/>
                </a:solidFill>
                <a:ea typeface="MS PGothic" pitchFamily="34" charset="-128"/>
              </a:rPr>
              <a:t>We do not provide legal, compliance, tax or accounting advice.  Accordingly, any statements contained herein as to tax matters were neither written nor intended by us to be used and cannot be used by any taxpayer for the purpose of avoiding tax penalties that may be imposed on such taxpayer. If any person uses or refers to any such tax statement in promoting, marketing or recommending a partnership or other entity, investment plan or arrangement to any taxpayer, then the statement expressed herein is being delivered to support the promotion or marketing of the transaction or matter addressed and the recipient should seek advice based on its particular circumstances from an independent tax advisor.  Notwithstanding anything that may appear herein or in other materials to the contrary, the Company shall be permitted to disclose the tax treatment and tax structure of a transaction (including any materials, opinions or analyses relating to such tax treatment or tax structure, but without disclosure of identifying information or, except to the extent relating to such tax structure or tax treatment, any nonpublic commercial or financial information) on and after the earliest to occur of the date of (</a:t>
            </a:r>
            <a:r>
              <a:rPr lang="en-US" sz="700" b="1" dirty="0" err="1">
                <a:solidFill>
                  <a:srgbClr val="000000"/>
                </a:solidFill>
                <a:ea typeface="MS PGothic" pitchFamily="34" charset="-128"/>
              </a:rPr>
              <a:t>i</a:t>
            </a:r>
            <a:r>
              <a:rPr lang="en-US" sz="700" b="1" dirty="0">
                <a:solidFill>
                  <a:srgbClr val="000000"/>
                </a:solidFill>
                <a:ea typeface="MS PGothic" pitchFamily="34" charset="-128"/>
              </a:rPr>
              <a:t>) public announcement of discussions relating to such transaction, (ii) public announcement of such transaction or (iii) execution of a definitive agreement (with or without conditions) to enter into such transaction; provided, however, that if such transaction is not consummated for any reason, the provisions of this sentence shall cease to apply. </a:t>
            </a:r>
            <a:r>
              <a:rPr lang="en-US" sz="700" dirty="0">
                <a:solidFill>
                  <a:srgbClr val="000000"/>
                </a:solidFill>
                <a:ea typeface="MS PGothic" pitchFamily="34" charset="-128"/>
              </a:rPr>
              <a:t> Copyright 2009 Bank of America Corporation.</a:t>
            </a:r>
          </a:p>
        </p:txBody>
      </p:sp>
      <p:sp>
        <p:nvSpPr>
          <p:cNvPr id="74756" name="Rectangle 4"/>
          <p:cNvSpPr>
            <a:spLocks noChangeArrowheads="1"/>
          </p:cNvSpPr>
          <p:nvPr>
            <p:custDataLst>
              <p:tags r:id="rId3"/>
            </p:custDataLst>
          </p:nvPr>
        </p:nvSpPr>
        <p:spPr bwMode="gray">
          <a:xfrm>
            <a:off x="2701636" y="840441"/>
            <a:ext cx="5818909" cy="263338"/>
          </a:xfrm>
          <a:prstGeom prst="rect">
            <a:avLst/>
          </a:prstGeom>
          <a:noFill/>
          <a:ln w="12700">
            <a:noFill/>
            <a:prstDash val="dash"/>
            <a:miter lim="800000"/>
            <a:headEnd/>
            <a:tailEnd/>
          </a:ln>
          <a:effectLst/>
        </p:spPr>
        <p:txBody>
          <a:bodyPr lIns="0" tIns="41020" rIns="82039" bIns="41020"/>
          <a:lstStyle/>
          <a:p>
            <a:pPr eaLnBrk="1" hangingPunct="1"/>
            <a:r>
              <a:rPr lang="en-US" sz="1600" b="1" dirty="0">
                <a:ea typeface="超研澤中楷"/>
                <a:cs typeface="超研澤中楷"/>
              </a:rPr>
              <a:t>Notice to Recipient</a:t>
            </a:r>
          </a:p>
        </p:txBody>
      </p:sp>
      <p:sp>
        <p:nvSpPr>
          <p:cNvPr id="74757" name="Rectangle 5"/>
          <p:cNvSpPr>
            <a:spLocks noChangeArrowheads="1"/>
          </p:cNvSpPr>
          <p:nvPr>
            <p:custDataLst>
              <p:tags r:id="rId4"/>
            </p:custDataLst>
          </p:nvPr>
        </p:nvSpPr>
        <p:spPr bwMode="gray">
          <a:xfrm>
            <a:off x="2701636" y="1086971"/>
            <a:ext cx="5818909" cy="263338"/>
          </a:xfrm>
          <a:prstGeom prst="rect">
            <a:avLst/>
          </a:prstGeom>
          <a:noFill/>
          <a:ln w="12700">
            <a:noFill/>
            <a:prstDash val="dash"/>
            <a:miter lim="800000"/>
            <a:headEnd/>
            <a:tailEnd/>
          </a:ln>
          <a:effectLst/>
        </p:spPr>
        <p:txBody>
          <a:bodyPr lIns="0" tIns="41020" rIns="82039" bIns="41020"/>
          <a:lstStyle/>
          <a:p>
            <a:pPr eaLnBrk="1" hangingPunct="1"/>
            <a:r>
              <a:rPr lang="en-US" sz="1500" dirty="0">
                <a:ea typeface="超研澤中楷"/>
                <a:cs typeface="超研澤中楷"/>
              </a:rPr>
              <a:t>Confidential</a:t>
            </a:r>
          </a:p>
        </p:txBody>
      </p:sp>
      <p:sp>
        <p:nvSpPr>
          <p:cNvPr id="5" name="Slide Number Placeholder 10"/>
          <p:cNvSpPr txBox="1">
            <a:spLocks/>
          </p:cNvSpPr>
          <p:nvPr/>
        </p:nvSpPr>
        <p:spPr>
          <a:xfrm>
            <a:off x="8419523" y="6454589"/>
            <a:ext cx="429509" cy="215713"/>
          </a:xfrm>
          <a:prstGeom prst="rect">
            <a:avLst/>
          </a:prstGeom>
        </p:spPr>
        <p:txBody>
          <a:bodyPr lIns="82058" tIns="41029" rIns="82058" bIns="41029"/>
          <a:lstStyle/>
          <a:p>
            <a:pPr defTabSz="820583" eaLnBrk="0" fontAlgn="base" hangingPunct="0">
              <a:spcBef>
                <a:spcPct val="0"/>
              </a:spcBef>
              <a:spcAft>
                <a:spcPct val="0"/>
              </a:spcAft>
              <a:defRPr/>
            </a:pPr>
            <a:fld id="{90493A6E-A868-4A15-AA23-FCC0F3127CCD}" type="slidenum">
              <a:rPr lang="en-US" sz="1200">
                <a:latin typeface="Book Antiqua" pitchFamily="18" charset="0"/>
              </a:rPr>
              <a:pPr defTabSz="820583" eaLnBrk="0" fontAlgn="base" hangingPunct="0">
                <a:spcBef>
                  <a:spcPct val="0"/>
                </a:spcBef>
                <a:spcAft>
                  <a:spcPct val="0"/>
                </a:spcAft>
                <a:defRPr/>
              </a:pPr>
              <a:t>4</a:t>
            </a:fld>
            <a:endParaRPr lang="en-US" sz="1200" dirty="0">
              <a:latin typeface="Book Antiqua" pitchFamily="18" charset="0"/>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LIDEELEMTYPE" val="49"/>
  <p:tag name="PITCHBOOKPALETTE" val="3.5"/>
  <p:tag name="PRINTWIDTH" val="720.125"/>
  <p:tag name="PRINTHEIGHT" val="522.125"/>
</p:tagLst>
</file>

<file path=ppt/tags/tag10.xml><?xml version="1.0" encoding="utf-8"?>
<p:tagLst xmlns:a="http://schemas.openxmlformats.org/drawingml/2006/main" xmlns:r="http://schemas.openxmlformats.org/officeDocument/2006/relationships" xmlns:p="http://schemas.openxmlformats.org/presentationml/2006/main">
  <p:tag name="SLIDEELEMTYPE" val="27"/>
</p:tagLst>
</file>

<file path=ppt/tags/tag11.xml><?xml version="1.0" encoding="utf-8"?>
<p:tagLst xmlns:a="http://schemas.openxmlformats.org/drawingml/2006/main" xmlns:r="http://schemas.openxmlformats.org/officeDocument/2006/relationships" xmlns:p="http://schemas.openxmlformats.org/presentationml/2006/main">
  <p:tag name="SLIDEELEMTYPE" val="47"/>
</p:tagLst>
</file>

<file path=ppt/tags/tag12.xml><?xml version="1.0" encoding="utf-8"?>
<p:tagLst xmlns:a="http://schemas.openxmlformats.org/drawingml/2006/main" xmlns:r="http://schemas.openxmlformats.org/officeDocument/2006/relationships" xmlns:p="http://schemas.openxmlformats.org/presentationml/2006/main">
  <p:tag name="SLIDEELEMTYPE" val="48"/>
</p:tagLst>
</file>

<file path=ppt/tags/tag13.xml><?xml version="1.0" encoding="utf-8"?>
<p:tagLst xmlns:a="http://schemas.openxmlformats.org/drawingml/2006/main" xmlns:r="http://schemas.openxmlformats.org/officeDocument/2006/relationships" xmlns:p="http://schemas.openxmlformats.org/presentationml/2006/main">
  <p:tag name="SLIDEELEMTYPE" val="14"/>
  <p:tag name="PRINTWIDTH" val="26.75"/>
  <p:tag name="PRINTHEIGHT" val="19.25"/>
</p:tagLst>
</file>

<file path=ppt/tags/tag14.xml><?xml version="1.0" encoding="utf-8"?>
<p:tagLst xmlns:a="http://schemas.openxmlformats.org/drawingml/2006/main" xmlns:r="http://schemas.openxmlformats.org/officeDocument/2006/relationships" xmlns:p="http://schemas.openxmlformats.org/presentationml/2006/main">
  <p:tag name="NAME" val="Full Page, One Object, Text"/>
  <p:tag name="GUID" val="352DF632-E9B5-11D4-A9F4-00A0C9AAF2D8"/>
  <p:tag name="WSPAGENUMBER" val="1"/>
  <p:tag name="INCLUDEINTOC" val="0"/>
  <p:tag name="SLIDETYPE" val="9"/>
  <p:tag name="TAGORIENTATION" val="Letter"/>
  <p:tag name="LANGUAGE" val="English (Global)"/>
  <p:tag name="SPACEBETWEENOBJECTS" val="p9"/>
  <p:tag name="FONTRATIO" val="p1"/>
  <p:tag name="SLIDELEFTMARGIN" val="p36"/>
  <p:tag name="SLIDERIGHTMARGIN" val="p756"/>
  <p:tag name="SLIDETOPMARGIN" val="p36"/>
  <p:tag name="SLIDEBOTTOMMARGIN" val="p576"/>
  <p:tag name="LEFTCOLLEFTMARGIN" val="p36"/>
  <p:tag name="LEFTCOLRIGHTMARGIN" val="p225!4"/>
  <p:tag name="LEFTCOLTOPMARGIN" val="p126"/>
  <p:tag name="LEFTCOLBOTTOMMARGIN" val="p540"/>
  <p:tag name="RIGHTCOLLEFTMARGIN" val="p234!4"/>
  <p:tag name="RIGHTCOLRIGHTMARGIN" val="p738"/>
  <p:tag name="RIGHTCOLTOPMARGIN" val="p126"/>
  <p:tag name="RIGHTCOLBOTTOMMARGIN" val="p540"/>
  <p:tag name="ARRANGETOGRID" val="False"/>
  <p:tag name="SLIDEPAGENUMBER" val="1"/>
</p:tagLst>
</file>

<file path=ppt/tags/tag15.xml><?xml version="1.0" encoding="utf-8"?>
<p:tagLst xmlns:a="http://schemas.openxmlformats.org/drawingml/2006/main" xmlns:r="http://schemas.openxmlformats.org/officeDocument/2006/relationships" xmlns:p="http://schemas.openxmlformats.org/presentationml/2006/main">
  <p:tag name="BULLETSTYLE" val="1"/>
  <p:tag name="DEFAULTHWIDTH" val="p746!2500"/>
  <p:tag name="LEGALDAYONE" val="True"/>
  <p:tag name="PRINTWIDTH" val="702"/>
  <p:tag name="PRINTHEIGHT" val="401"/>
  <p:tag name="DEFAULTLEFT" val="p36"/>
  <p:tag name="DEFAULTTOP" val="p135!2500"/>
  <p:tag name="DEFAULTWIDTH" val="p702"/>
  <p:tag name="DEFAULTHEIGHT" val="p413!6250"/>
  <p:tag name="ISLOCKED" val="True"/>
  <p:tag name="SLIDEELEMTYPE" val="81"/>
  <p:tag name="PITCHBOOKPALETTE" val="3.5"/>
</p:tagLst>
</file>

<file path=ppt/tags/tag16.xml><?xml version="1.0" encoding="utf-8"?>
<p:tagLst xmlns:a="http://schemas.openxmlformats.org/drawingml/2006/main" xmlns:r="http://schemas.openxmlformats.org/officeDocument/2006/relationships" xmlns:p="http://schemas.openxmlformats.org/presentationml/2006/main">
  <p:tag name="DEFAULTTOP" val="75"/>
  <p:tag name="PRESERVEASPECTRATIO" val="False"/>
  <p:tag name="DEFAULTHEIGHT" val="23.5"/>
  <p:tag name="DEFAULTWIDTH" val="504"/>
  <p:tag name="DEFAULTONLEFT" val="234.125"/>
  <p:tag name="DEFAULTOFFLEFT" val="-524"/>
  <p:tag name="DEFAULTLEFT" val="234.125"/>
  <p:tag name="SLIDEELEMTYPE" val="1"/>
  <p:tag name="BULLETSTYLE" val="BulletStyle"/>
  <p:tag name="LEGALDAYONE" val="True"/>
  <p:tag name="PRINTWIDTH" val="504"/>
  <p:tag name="PRINTHEIGHT" val="23.5"/>
  <p:tag name="ISLOCKED" val="False"/>
  <p:tag name="PITCHBOOKPALETTE" val="3.5"/>
</p:tagLst>
</file>

<file path=ppt/tags/tag17.xml><?xml version="1.0" encoding="utf-8"?>
<p:tagLst xmlns:a="http://schemas.openxmlformats.org/drawingml/2006/main" xmlns:r="http://schemas.openxmlformats.org/officeDocument/2006/relationships" xmlns:p="http://schemas.openxmlformats.org/presentationml/2006/main">
  <p:tag name="DEFAULTTOP" val="97"/>
  <p:tag name="PRESERVEASPECTRATIO" val="False"/>
  <p:tag name="DEFAULTHEIGHT" val="23.5"/>
  <p:tag name="DEFAULTWIDTH" val="504"/>
  <p:tag name="DEFAULTONLEFT" val="234"/>
  <p:tag name="DEFAULTOFFLEFT" val="-524"/>
  <p:tag name="DEFAULTLEFT" val="234"/>
  <p:tag name="SLIDEELEMTYPE" val="2"/>
  <p:tag name="BULLETSTYLE" val="BulletStyle"/>
  <p:tag name="LEGALDAYONE" val="True"/>
  <p:tag name="PRINTWIDTH" val="504"/>
  <p:tag name="PRINTHEIGHT" val="23.5"/>
  <p:tag name="ISLOCKED" val="False"/>
  <p:tag name="PITCHBOOKPALETTE" val="3.5"/>
</p:tagLst>
</file>

<file path=ppt/tags/tag2.xml><?xml version="1.0" encoding="utf-8"?>
<p:tagLst xmlns:a="http://schemas.openxmlformats.org/drawingml/2006/main" xmlns:r="http://schemas.openxmlformats.org/officeDocument/2006/relationships" xmlns:p="http://schemas.openxmlformats.org/presentationml/2006/main">
  <p:tag name="SLIDEELEMTYPE" val="4"/>
  <p:tag name="BULLETSTYLE" val="1"/>
  <p:tag name="PITCHBOOKPALETTE" val="3.5"/>
  <p:tag name="PRINTWIDTH" val="702"/>
  <p:tag name="PRINTHEIGHT" val="22.875"/>
</p:tagLst>
</file>

<file path=ppt/tags/tag3.xml><?xml version="1.0" encoding="utf-8"?>
<p:tagLst xmlns:a="http://schemas.openxmlformats.org/drawingml/2006/main" xmlns:r="http://schemas.openxmlformats.org/officeDocument/2006/relationships" xmlns:p="http://schemas.openxmlformats.org/presentationml/2006/main">
  <p:tag name="SLIDEELEMTYPE" val="43"/>
  <p:tag name="PITCHBOOKPALETTE" val="3.5"/>
  <p:tag name="PRINTWIDTH" val="144"/>
  <p:tag name="PRINTHEIGHT" val="15.625"/>
</p:tagLst>
</file>

<file path=ppt/tags/tag4.xml><?xml version="1.0" encoding="utf-8"?>
<p:tagLst xmlns:a="http://schemas.openxmlformats.org/drawingml/2006/main" xmlns:r="http://schemas.openxmlformats.org/officeDocument/2006/relationships" xmlns:p="http://schemas.openxmlformats.org/presentationml/2006/main">
  <p:tag name="SLIDEELEMTYPE" val="42"/>
  <p:tag name="PITCHBOOKPALETTE" val="3.5"/>
  <p:tag name="PRINTWIDTH" val="144"/>
  <p:tag name="PRINTHEIGHT" val="15.625"/>
</p:tagLst>
</file>

<file path=ppt/tags/tag5.xml><?xml version="1.0" encoding="utf-8"?>
<p:tagLst xmlns:a="http://schemas.openxmlformats.org/drawingml/2006/main" xmlns:r="http://schemas.openxmlformats.org/officeDocument/2006/relationships" xmlns:p="http://schemas.openxmlformats.org/presentationml/2006/main">
  <p:tag name="SLIDEELEMTYPE" val="27"/>
</p:tagLst>
</file>

<file path=ppt/tags/tag6.xml><?xml version="1.0" encoding="utf-8"?>
<p:tagLst xmlns:a="http://schemas.openxmlformats.org/drawingml/2006/main" xmlns:r="http://schemas.openxmlformats.org/officeDocument/2006/relationships" xmlns:p="http://schemas.openxmlformats.org/presentationml/2006/main">
  <p:tag name="SLIDEELEMTYPE" val="47"/>
</p:tagLst>
</file>

<file path=ppt/tags/tag7.xml><?xml version="1.0" encoding="utf-8"?>
<p:tagLst xmlns:a="http://schemas.openxmlformats.org/drawingml/2006/main" xmlns:r="http://schemas.openxmlformats.org/officeDocument/2006/relationships" xmlns:p="http://schemas.openxmlformats.org/presentationml/2006/main">
  <p:tag name="SLIDEELEMTYPE" val="48"/>
</p:tagLst>
</file>

<file path=ppt/tags/tag8.xml><?xml version="1.0" encoding="utf-8"?>
<p:tagLst xmlns:a="http://schemas.openxmlformats.org/drawingml/2006/main" xmlns:r="http://schemas.openxmlformats.org/officeDocument/2006/relationships" xmlns:p="http://schemas.openxmlformats.org/presentationml/2006/main">
  <p:tag name="SLIDEELEMTYPE" val="49"/>
  <p:tag name="PITCHBOOKPALETTE" val="3.5"/>
  <p:tag name="PRINTWIDTH" val="569.625"/>
  <p:tag name="PRINTHEIGHT" val="522.125"/>
</p:tagLst>
</file>

<file path=ppt/tags/tag9.xml><?xml version="1.0" encoding="utf-8"?>
<p:tagLst xmlns:a="http://schemas.openxmlformats.org/drawingml/2006/main" xmlns:r="http://schemas.openxmlformats.org/officeDocument/2006/relationships" xmlns:p="http://schemas.openxmlformats.org/presentationml/2006/main">
  <p:tag name="DEFAULTHEIGHT" val="p144"/>
  <p:tag name="DEFAULTWIDTH" val="p144"/>
  <p:tag name="SLIDEELEMTYPE" val="18"/>
  <p:tag name="PRINTWIDTH" val="144"/>
  <p:tag name="PRINTHEIGHT" val="144"/>
  <p:tag name="ISBANISHED" val="False"/>
</p:tagLst>
</file>

<file path=ppt/theme/theme1.xml><?xml version="1.0" encoding="utf-8"?>
<a:theme xmlns:a="http://schemas.openxmlformats.org/drawingml/2006/main" name="Theme1">
  <a:themeElements>
    <a:clrScheme name="Sensata_7.14.09_ECMv4 1">
      <a:dk1>
        <a:srgbClr val="000000"/>
      </a:dk1>
      <a:lt1>
        <a:srgbClr val="FFFFFF"/>
      </a:lt1>
      <a:dk2>
        <a:srgbClr val="000000"/>
      </a:dk2>
      <a:lt2>
        <a:srgbClr val="001C5C"/>
      </a:lt2>
      <a:accent1>
        <a:srgbClr val="EDAD1D"/>
      </a:accent1>
      <a:accent2>
        <a:srgbClr val="3A7729"/>
      </a:accent2>
      <a:accent3>
        <a:srgbClr val="FFFFFF"/>
      </a:accent3>
      <a:accent4>
        <a:srgbClr val="000000"/>
      </a:accent4>
      <a:accent5>
        <a:srgbClr val="F4D3AB"/>
      </a:accent5>
      <a:accent6>
        <a:srgbClr val="346B24"/>
      </a:accent6>
      <a:hlink>
        <a:srgbClr val="618FBB"/>
      </a:hlink>
      <a:folHlink>
        <a:srgbClr val="41183A"/>
      </a:folHlink>
    </a:clrScheme>
    <a:fontScheme name="Sensata_7.14.09_ECMv4">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3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3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Sensata_7.14.09_ECMv4 1">
        <a:dk1>
          <a:srgbClr val="000000"/>
        </a:dk1>
        <a:lt1>
          <a:srgbClr val="FFFFFF"/>
        </a:lt1>
        <a:dk2>
          <a:srgbClr val="000000"/>
        </a:dk2>
        <a:lt2>
          <a:srgbClr val="001C5C"/>
        </a:lt2>
        <a:accent1>
          <a:srgbClr val="EDAD1D"/>
        </a:accent1>
        <a:accent2>
          <a:srgbClr val="3A7729"/>
        </a:accent2>
        <a:accent3>
          <a:srgbClr val="FFFFFF"/>
        </a:accent3>
        <a:accent4>
          <a:srgbClr val="000000"/>
        </a:accent4>
        <a:accent5>
          <a:srgbClr val="F4D3AB"/>
        </a:accent5>
        <a:accent6>
          <a:srgbClr val="346B24"/>
        </a:accent6>
        <a:hlink>
          <a:srgbClr val="618FBB"/>
        </a:hlink>
        <a:folHlink>
          <a:srgbClr val="41183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236</TotalTime>
  <Words>1570</Words>
  <Application>Microsoft Office PowerPoint</Application>
  <PresentationFormat>On-screen Show (4:3)</PresentationFormat>
  <Paragraphs>34</Paragraphs>
  <Slides>4</Slides>
  <Notes>0</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Theme1</vt:lpstr>
      <vt:lpstr>Custom Design</vt:lpstr>
      <vt:lpstr>Slide 1</vt:lpstr>
      <vt:lpstr>  Fund Admin – Inhouse vs Outsource  Solutions Addressed by a Global Custodian</vt:lpstr>
      <vt:lpstr>   Fund Admin – Inhouse vs Outsource:  Solutions Addressed by a Global Custodian   Stock Conversions</vt:lpstr>
      <vt:lpstr>Slide 4</vt:lpstr>
    </vt:vector>
  </TitlesOfParts>
  <Company>Merrill Lynch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cpurpura</dc:creator>
  <cp:lastModifiedBy>dqiu</cp:lastModifiedBy>
  <cp:revision>25</cp:revision>
  <dcterms:created xsi:type="dcterms:W3CDTF">2011-07-26T21:14:44Z</dcterms:created>
  <dcterms:modified xsi:type="dcterms:W3CDTF">2011-08-29T01:22:23Z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2008667440</vt:i4>
  </property>
  <property fmtid="{D5CDD505-2E9C-101B-9397-08002B2CF9AE}" pid="3" name="_NewReviewCycle">
    <vt:lpwstr/>
  </property>
  <property fmtid="{D5CDD505-2E9C-101B-9397-08002B2CF9AE}" pid="4" name="_EmailSubject">
    <vt:lpwstr>CVCFO conference - Breakout session - Fund Admin</vt:lpwstr>
  </property>
  <property fmtid="{D5CDD505-2E9C-101B-9397-08002B2CF9AE}" pid="5" name="_AuthorEmail">
    <vt:lpwstr>valerie_houts@ml.com</vt:lpwstr>
  </property>
  <property fmtid="{D5CDD505-2E9C-101B-9397-08002B2CF9AE}" pid="6" name="_AuthorEmailDisplayName">
    <vt:lpwstr>Houts, Valerie (SAN FRANCISCO, CA -SC)</vt:lpwstr>
  </property>
</Properties>
</file>