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ommentAuthors.xml" ContentType="application/vnd.openxmlformats-officedocument.presentationml.commentAuthor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9" r:id="rId4"/>
    <p:sldId id="271" r:id="rId5"/>
    <p:sldId id="270" r:id="rId6"/>
    <p:sldId id="272" r:id="rId7"/>
    <p:sldId id="273" r:id="rId8"/>
    <p:sldId id="27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57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12" Type="http://schemas.openxmlformats.org/officeDocument/2006/relationships/commentAuthors" Target="commentAuthors.xml" /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3" Type="http://schemas.openxmlformats.org/officeDocument/2006/relationships/presProps" Target="presProps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11" Type="http://schemas.openxmlformats.org/officeDocument/2006/relationships/handoutMaster" Target="handoutMasters/handoutMaster1.xml" />
  <Relationship Id="rId15" Type="http://schemas.openxmlformats.org/officeDocument/2006/relationships/theme" Target="theme/theme1.xml" />
  <Relationship Id="rId10" Type="http://schemas.openxmlformats.org/officeDocument/2006/relationships/notesMaster" Target="notesMasters/notesMaster1.xml" />
  <Relationship Id="rId14" Type="http://schemas.openxmlformats.org/officeDocument/2006/relationships/viewProps" Target="view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8EE68-AA51-4CFF-984D-B26C178C14C3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A5FF1-8736-4280-8AE8-F4EC651A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1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46E3810A-868E-49EE-BFF2-258355773110}" type="datetimeFigureOut">
              <a:rPr lang="en-US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E09B3786-2258-449D-94F6-F6937EB92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8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gif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96" y="96"/>
            <a:chExt cx="5568" cy="4128"/>
          </a:xfrm>
        </p:grpSpPr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>
              <a:off x="96" y="96"/>
              <a:ext cx="5568" cy="4128"/>
              <a:chOff x="624" y="540"/>
              <a:chExt cx="14640" cy="10980"/>
            </a:xfrm>
          </p:grpSpPr>
          <p:sp>
            <p:nvSpPr>
              <p:cNvPr id="9" name="Rectangle 22"/>
              <p:cNvSpPr>
                <a:spLocks noChangeArrowheads="1"/>
              </p:cNvSpPr>
              <p:nvPr/>
            </p:nvSpPr>
            <p:spPr bwMode="auto">
              <a:xfrm rot="-5400000">
                <a:off x="2454" y="-1290"/>
                <a:ext cx="10980" cy="14640"/>
              </a:xfrm>
              <a:prstGeom prst="rect">
                <a:avLst/>
              </a:prstGeom>
              <a:solidFill>
                <a:srgbClr val="848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10" name="Rectangle 23" descr="Click to add text"/>
              <p:cNvSpPr>
                <a:spLocks noChangeArrowheads="1"/>
              </p:cNvSpPr>
              <p:nvPr/>
            </p:nvSpPr>
            <p:spPr bwMode="auto">
              <a:xfrm>
                <a:off x="984" y="899"/>
                <a:ext cx="13920" cy="1811"/>
              </a:xfrm>
              <a:prstGeom prst="rect">
                <a:avLst/>
              </a:prstGeom>
              <a:solidFill>
                <a:srgbClr val="670001"/>
              </a:solidFill>
              <a:ln w="9525">
                <a:solidFill>
                  <a:srgbClr val="670001"/>
                </a:solidFill>
                <a:miter lim="800000"/>
                <a:headEnd/>
                <a:tailEnd/>
              </a:ln>
            </p:spPr>
            <p:txBody>
              <a:bodyPr tIns="0" bIns="0" anchor="ctr"/>
              <a:lstStyle/>
              <a:p>
                <a:pPr algn="ctr"/>
                <a:endParaRPr lang="en-US" sz="800" b="1" dirty="0">
                  <a:solidFill>
                    <a:srgbClr val="FFFFFF"/>
                  </a:solidFill>
                  <a:latin typeface="Arial Narrow" pitchFamily="34" charset="0"/>
                </a:endParaRPr>
              </a:p>
              <a:p>
                <a:pPr algn="ctr"/>
                <a:endParaRPr lang="en-US" dirty="0">
                  <a:latin typeface="Arial Narrow" pitchFamily="34" charset="0"/>
                </a:endParaRPr>
              </a:p>
            </p:txBody>
          </p:sp>
        </p:grpSp>
        <p:grpSp>
          <p:nvGrpSpPr>
            <p:cNvPr id="6" name="Group 24"/>
            <p:cNvGrpSpPr>
              <a:grpSpLocks/>
            </p:cNvGrpSpPr>
            <p:nvPr userDrawn="1"/>
          </p:nvGrpSpPr>
          <p:grpSpPr bwMode="auto">
            <a:xfrm>
              <a:off x="233" y="1008"/>
              <a:ext cx="5302" cy="3081"/>
              <a:chOff x="984" y="2967"/>
              <a:chExt cx="13941" cy="8193"/>
            </a:xfrm>
          </p:grpSpPr>
          <p:sp>
            <p:nvSpPr>
              <p:cNvPr id="7" name="Rectangle 25"/>
              <p:cNvSpPr>
                <a:spLocks noChangeArrowheads="1"/>
              </p:cNvSpPr>
              <p:nvPr/>
            </p:nvSpPr>
            <p:spPr bwMode="auto">
              <a:xfrm>
                <a:off x="984" y="2967"/>
                <a:ext cx="13920" cy="58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600" dirty="0">
                  <a:solidFill>
                    <a:srgbClr val="3B3B3B"/>
                  </a:solidFill>
                  <a:latin typeface="Arial Narrow" pitchFamily="34" charset="0"/>
                </a:endParaRPr>
              </a:p>
              <a:p>
                <a:pPr algn="ctr"/>
                <a:endParaRPr lang="en-US" sz="1600" dirty="0">
                  <a:solidFill>
                    <a:srgbClr val="3B3B3B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8" name="Rectangle 26"/>
              <p:cNvSpPr>
                <a:spLocks noChangeArrowheads="1"/>
              </p:cNvSpPr>
              <p:nvPr/>
            </p:nvSpPr>
            <p:spPr bwMode="auto">
              <a:xfrm>
                <a:off x="1005" y="9001"/>
                <a:ext cx="13920" cy="2159"/>
              </a:xfrm>
              <a:prstGeom prst="rect">
                <a:avLst/>
              </a:prstGeom>
              <a:solidFill>
                <a:srgbClr val="3B3B3B"/>
              </a:solidFill>
              <a:ln w="9525">
                <a:solidFill>
                  <a:srgbClr val="3B3B3B"/>
                </a:solidFill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Arial Narrow" pitchFamily="34" charset="0"/>
                  </a:rPr>
                  <a:t>GUNDERSON  </a:t>
                </a:r>
                <a:r>
                  <a:rPr lang="en-US" sz="1100" dirty="0">
                    <a:solidFill>
                      <a:srgbClr val="FFFFFF"/>
                    </a:solidFill>
                    <a:latin typeface="Arial Narrow" pitchFamily="34" charset="0"/>
                  </a:rPr>
                  <a:t>DETTMER  STOUGH  VILLENEUVE  FRANKLIN </a:t>
                </a:r>
                <a:r>
                  <a:rPr lang="en-US" sz="1100" dirty="0">
                    <a:solidFill>
                      <a:srgbClr val="FFFFFF"/>
                    </a:solidFill>
                    <a:latin typeface="Trebuchet MS" pitchFamily="34" charset="0"/>
                  </a:rPr>
                  <a:t>&amp;</a:t>
                </a:r>
                <a:r>
                  <a:rPr lang="en-US" sz="1100" dirty="0">
                    <a:solidFill>
                      <a:srgbClr val="FFFFFF"/>
                    </a:solidFill>
                    <a:latin typeface="Arial Narrow" pitchFamily="34" charset="0"/>
                  </a:rPr>
                  <a:t> HACHIGIAN, LLP</a:t>
                </a:r>
                <a:endParaRPr lang="en-US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5148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  <a:noFill/>
        </p:spPr>
        <p:txBody>
          <a:bodyPr tIns="45720" bIns="4572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2057400" cy="9184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2057400" cy="9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4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FA7D3-7C1A-4C70-89DD-C49536E655B0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A9CF6-8537-4745-A2AC-F41650D04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6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909638"/>
            <a:ext cx="2173287" cy="4987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909638"/>
            <a:ext cx="6367463" cy="4987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05FF-4426-4211-A062-258A65C97EA7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8D857-5A9A-4E2B-84F6-D3077CCE8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0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5C96-E502-4295-AED3-BBCB3675D1FB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43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2DFB-7E95-489B-814A-1E46D5F1EEFF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8023-A38D-49C5-B170-76B6D56CA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8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4A7D-DB90-4EA8-BA12-938C1AC22C92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6C650-E22F-4F05-8C6C-2103019048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3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18D89-808F-45B7-B5C8-50269609BDB6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F59C6-A478-48E9-8577-DF10E551E3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4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9EE1-1F71-4847-81F8-65E3970D1AD9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E209-5AA2-463D-A9BB-A80C9A3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AC67-8C42-426E-B187-174D800C412B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5749-2EDC-4FEE-91A0-E7C78DF9F5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4F02-6057-4486-8BAB-140D0805BC7F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95B16-5717-41BB-A8F9-B379EB0460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2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9CAA-A202-468A-A435-8885A0A8F635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5539-87D3-4E44-A476-5A07134443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3952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jp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 descr="Click to add text"/>
          <p:cNvSpPr>
            <a:spLocks noGrp="1" noChangeArrowheads="1"/>
          </p:cNvSpPr>
          <p:nvPr>
            <p:ph type="title"/>
          </p:nvPr>
        </p:nvSpPr>
        <p:spPr bwMode="auto">
          <a:xfrm>
            <a:off x="222250" y="909638"/>
            <a:ext cx="8693150" cy="430212"/>
          </a:xfrm>
          <a:prstGeom prst="rect">
            <a:avLst/>
          </a:prstGeom>
          <a:solidFill>
            <a:srgbClr val="670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49F66529-23E9-4452-9B91-FFBADF90397A}" type="datetime1">
              <a:rPr lang="en-US" smtClean="0"/>
              <a:pPr>
                <a:defRPr/>
              </a:pPr>
              <a:t>8/25/2011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65888"/>
            <a:ext cx="28956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213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8597A9E-1A8E-4DC9-ADF4-03213C376F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 rot="-5400000">
            <a:off x="4495800" y="-2925762"/>
            <a:ext cx="152400" cy="8686800"/>
          </a:xfrm>
          <a:prstGeom prst="rect">
            <a:avLst/>
          </a:prstGeom>
          <a:solidFill>
            <a:srgbClr val="8480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 rot="-5400000">
            <a:off x="4494212" y="-3503612"/>
            <a:ext cx="155575" cy="8686800"/>
          </a:xfrm>
          <a:prstGeom prst="rect">
            <a:avLst/>
          </a:prstGeom>
          <a:solidFill>
            <a:srgbClr val="8480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101600" y="762000"/>
            <a:ext cx="127000" cy="731838"/>
          </a:xfrm>
          <a:prstGeom prst="rect">
            <a:avLst/>
          </a:prstGeom>
          <a:solidFill>
            <a:srgbClr val="8480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8915400" y="762000"/>
            <a:ext cx="127000" cy="731838"/>
          </a:xfrm>
          <a:prstGeom prst="rect">
            <a:avLst/>
          </a:prstGeom>
          <a:solidFill>
            <a:srgbClr val="8480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dirty="0">
              <a:latin typeface="Arial Narrow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478"/>
            <a:ext cx="2877015" cy="4603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478"/>
            <a:ext cx="2877015" cy="4603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 descr="Click to add text"/>
          <p:cNvSpPr>
            <a:spLocks noGrp="1"/>
          </p:cNvSpPr>
          <p:nvPr>
            <p:ph type="ctrTitle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67000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dirty="0"/>
              <a:t>Current Legal and Regulatory Issues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New Investment Adviser Registration </a:t>
            </a:r>
            <a:r>
              <a:rPr lang="en-US" smtClean="0"/>
              <a:t>Rules Under </a:t>
            </a:r>
            <a:r>
              <a:rPr lang="en-US" dirty="0" smtClean="0"/>
              <a:t>the Dodd-Frank Act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7046" y="6324600"/>
            <a:ext cx="7066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accent3"/>
                </a:solidFill>
              </a:rPr>
              <a:t>1353929</a:t>
            </a:r>
            <a:endParaRPr lang="en-US" sz="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 descr="Click to add text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Investment Advisers Act Framework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Historically – Investment managers with fewer than 15 funds were exempt from registration under the Advisers Act</a:t>
            </a:r>
          </a:p>
          <a:p>
            <a:pPr eaLnBrk="1" hangingPunct="1"/>
            <a:r>
              <a:rPr lang="en-US" dirty="0" smtClean="0"/>
              <a:t>Dodd Frank Act (legislation passed following the 2008 financial market turmoil) removed the &lt;15 client exemption</a:t>
            </a:r>
          </a:p>
          <a:p>
            <a:pPr eaLnBrk="1" hangingPunct="1"/>
            <a:r>
              <a:rPr lang="en-US" dirty="0" smtClean="0"/>
              <a:t>Post Dodd-Frank three regimes of registration</a:t>
            </a:r>
          </a:p>
          <a:p>
            <a:pPr lvl="1" eaLnBrk="1" hangingPunct="1"/>
            <a:r>
              <a:rPr lang="en-US" sz="2000" dirty="0" smtClean="0"/>
              <a:t>Completely exempt advisers – </a:t>
            </a:r>
            <a:r>
              <a:rPr lang="en-US" sz="2000" i="1" dirty="0" smtClean="0"/>
              <a:t>foreign private adviser</a:t>
            </a:r>
          </a:p>
          <a:p>
            <a:pPr lvl="1" eaLnBrk="1" hangingPunct="1"/>
            <a:r>
              <a:rPr lang="en-US" sz="2000" dirty="0" smtClean="0"/>
              <a:t>Exempt reporting advisers – advisers to </a:t>
            </a:r>
            <a:r>
              <a:rPr lang="en-US" sz="2000" i="1" dirty="0" smtClean="0"/>
              <a:t>venture capital funds </a:t>
            </a:r>
            <a:r>
              <a:rPr lang="en-US" sz="2000" dirty="0" smtClean="0"/>
              <a:t>and certain </a:t>
            </a:r>
            <a:r>
              <a:rPr lang="en-US" sz="2000" i="1" dirty="0" smtClean="0"/>
              <a:t>private funds</a:t>
            </a:r>
          </a:p>
          <a:p>
            <a:pPr lvl="1" eaLnBrk="1" hangingPunct="1"/>
            <a:r>
              <a:rPr lang="en-US" sz="2000" dirty="0" smtClean="0"/>
              <a:t>Registered advisers – all others</a:t>
            </a:r>
          </a:p>
          <a:p>
            <a:pPr eaLnBrk="1" hangingPunct="1"/>
            <a:endParaRPr lang="en-US" sz="160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 Advisers – Foreign Private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definition of “foreign private adviser”</a:t>
            </a:r>
          </a:p>
          <a:p>
            <a:pPr lvl="1"/>
            <a:r>
              <a:rPr lang="en-US" dirty="0" smtClean="0"/>
              <a:t>Has no place of business in the US</a:t>
            </a:r>
          </a:p>
          <a:p>
            <a:pPr lvl="1"/>
            <a:r>
              <a:rPr lang="en-US" dirty="0" smtClean="0"/>
              <a:t>Has in total fewer than 15 clients (funds) </a:t>
            </a:r>
            <a:r>
              <a:rPr lang="en-US" i="1" dirty="0" smtClean="0"/>
              <a:t>and </a:t>
            </a:r>
            <a:r>
              <a:rPr lang="en-US" dirty="0" smtClean="0"/>
              <a:t>investors (limited partners) in the US in private funds advised by adviser</a:t>
            </a:r>
          </a:p>
          <a:p>
            <a:pPr lvl="1"/>
            <a:r>
              <a:rPr lang="en-US" dirty="0" smtClean="0"/>
              <a:t>Has aggregate assets under management attributable to US clients and investors of less than </a:t>
            </a:r>
            <a:r>
              <a:rPr lang="en-US" dirty="0" err="1" smtClean="0"/>
              <a:t>US$25</a:t>
            </a:r>
            <a:r>
              <a:rPr lang="en-US" dirty="0" smtClean="0"/>
              <a:t> million. </a:t>
            </a:r>
          </a:p>
          <a:p>
            <a:pPr lvl="1"/>
            <a:r>
              <a:rPr lang="en-US" dirty="0" smtClean="0"/>
              <a:t>Does not hold itself out generally to the public in the US as an investment adviser or fund manager</a:t>
            </a:r>
          </a:p>
          <a:p>
            <a:r>
              <a:rPr lang="en-US" dirty="0" smtClean="0"/>
              <a:t>Do </a:t>
            </a:r>
            <a:r>
              <a:rPr lang="en-US" i="1" u="sng" dirty="0" smtClean="0"/>
              <a:t>not</a:t>
            </a:r>
            <a:r>
              <a:rPr lang="en-US" dirty="0" smtClean="0"/>
              <a:t> need to register </a:t>
            </a:r>
            <a:r>
              <a:rPr lang="en-US" i="1" u="sng" dirty="0" smtClean="0"/>
              <a:t>or</a:t>
            </a:r>
            <a:r>
              <a:rPr lang="en-US" dirty="0" smtClean="0"/>
              <a:t> report</a:t>
            </a:r>
          </a:p>
          <a:p>
            <a:r>
              <a:rPr lang="en-US" dirty="0" smtClean="0"/>
              <a:t>Most managers of international funds will </a:t>
            </a:r>
            <a:r>
              <a:rPr lang="en-US" u="sng" dirty="0" smtClean="0"/>
              <a:t>not</a:t>
            </a:r>
            <a:r>
              <a:rPr lang="en-US" dirty="0" smtClean="0"/>
              <a:t> qualify for this exemption because they raise more than </a:t>
            </a:r>
            <a:r>
              <a:rPr lang="en-US" dirty="0" err="1" smtClean="0"/>
              <a:t>US$25</a:t>
            </a:r>
            <a:r>
              <a:rPr lang="en-US" dirty="0" smtClean="0"/>
              <a:t> million from US investors.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Fund Advisers – Must Report to the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Advise </a:t>
            </a:r>
            <a:r>
              <a:rPr lang="en-US" i="1" u="sng" dirty="0" smtClean="0"/>
              <a:t>solely</a:t>
            </a:r>
            <a:r>
              <a:rPr lang="en-US" dirty="0" smtClean="0"/>
              <a:t> private funds that have less than </a:t>
            </a:r>
            <a:r>
              <a:rPr lang="en-US" dirty="0" err="1" smtClean="0"/>
              <a:t>US$150</a:t>
            </a:r>
            <a:r>
              <a:rPr lang="en-US" dirty="0" smtClean="0"/>
              <a:t> million in assets </a:t>
            </a:r>
            <a:r>
              <a:rPr lang="en-US" u="sng" dirty="0" smtClean="0"/>
              <a:t>under management in the 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Assets under management are </a:t>
            </a:r>
            <a:r>
              <a:rPr lang="en-US" u="sng" dirty="0" smtClean="0"/>
              <a:t>valued annually </a:t>
            </a:r>
            <a:r>
              <a:rPr lang="en-US" dirty="0" smtClean="0"/>
              <a:t>at fair value, and include uncalled capital commitments</a:t>
            </a:r>
          </a:p>
          <a:p>
            <a:r>
              <a:rPr lang="en-US" dirty="0" smtClean="0"/>
              <a:t>A non-US adviser (</a:t>
            </a:r>
            <a:r>
              <a:rPr lang="en-US" i="1" dirty="0" smtClean="0"/>
              <a:t>principal office and place of business </a:t>
            </a:r>
            <a:r>
              <a:rPr lang="en-US" dirty="0" smtClean="0"/>
              <a:t>outside of the US) need only count private fund assets that it manages at a place of business in the US</a:t>
            </a:r>
          </a:p>
          <a:p>
            <a:pPr lvl="1"/>
            <a:r>
              <a:rPr lang="en-US" dirty="0" smtClean="0"/>
              <a:t>A Chinese fund manager with no personnel in the US could take advantage of this exemption</a:t>
            </a:r>
          </a:p>
          <a:p>
            <a:r>
              <a:rPr lang="en-US" dirty="0" smtClean="0"/>
              <a:t>However, may not rely on this exemption if adviser has any US person, </a:t>
            </a:r>
            <a:r>
              <a:rPr lang="en-US" u="sng" dirty="0" smtClean="0"/>
              <a:t>other than a </a:t>
            </a:r>
            <a:r>
              <a:rPr lang="en-US" i="1" u="sng" dirty="0" smtClean="0"/>
              <a:t>private fund</a:t>
            </a:r>
            <a:r>
              <a:rPr lang="en-US" dirty="0" smtClean="0"/>
              <a:t>, as a client</a:t>
            </a:r>
          </a:p>
          <a:p>
            <a:r>
              <a:rPr lang="en-US" dirty="0" smtClean="0"/>
              <a:t>Exempt from </a:t>
            </a:r>
            <a:r>
              <a:rPr lang="en-US" i="1" dirty="0" smtClean="0"/>
              <a:t>registration</a:t>
            </a:r>
            <a:r>
              <a:rPr lang="en-US" dirty="0" smtClean="0"/>
              <a:t> but </a:t>
            </a:r>
            <a:r>
              <a:rPr lang="en-US" u="sng" dirty="0" smtClean="0"/>
              <a:t>must still </a:t>
            </a:r>
            <a:r>
              <a:rPr lang="en-US" i="1" u="sng" dirty="0" smtClean="0"/>
              <a:t>report </a:t>
            </a:r>
            <a:r>
              <a:rPr lang="en-US" u="sng" dirty="0" smtClean="0"/>
              <a:t>to SEC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Venture Capital Fund Advisers – Must Report to the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Advise </a:t>
            </a:r>
            <a:r>
              <a:rPr lang="en-US" i="1" u="sng" dirty="0" smtClean="0"/>
              <a:t>solely</a:t>
            </a:r>
            <a:r>
              <a:rPr lang="en-US" u="sng" dirty="0" smtClean="0"/>
              <a:t> </a:t>
            </a:r>
            <a:r>
              <a:rPr lang="en-US" dirty="0" smtClean="0"/>
              <a:t>venture capital funds:</a:t>
            </a:r>
          </a:p>
          <a:p>
            <a:pPr lvl="1"/>
            <a:r>
              <a:rPr lang="en-US" dirty="0"/>
              <a:t>Up to 20% of a </a:t>
            </a:r>
            <a:r>
              <a:rPr lang="en-US" dirty="0" smtClean="0"/>
              <a:t>VC fund’s </a:t>
            </a:r>
            <a:r>
              <a:rPr lang="en-US" dirty="0"/>
              <a:t>capital commitments may be in non-qualifying investments other than short-term holdings (i.e. money market investments)</a:t>
            </a:r>
          </a:p>
          <a:p>
            <a:pPr lvl="2"/>
            <a:r>
              <a:rPr lang="en-US" dirty="0"/>
              <a:t>Examples of non-qualifying investments: PIPES, leveraged buyouts, loans, secondary </a:t>
            </a:r>
            <a:r>
              <a:rPr lang="en-US" dirty="0" smtClean="0"/>
              <a:t>purchases</a:t>
            </a:r>
            <a:endParaRPr lang="en-US" dirty="0"/>
          </a:p>
          <a:p>
            <a:pPr lvl="1"/>
            <a:r>
              <a:rPr lang="en-US" dirty="0" smtClean="0"/>
              <a:t>Qualifying investments </a:t>
            </a:r>
            <a:r>
              <a:rPr lang="en-US" dirty="0"/>
              <a:t>must </a:t>
            </a:r>
            <a:r>
              <a:rPr lang="en-US" dirty="0" smtClean="0"/>
              <a:t>be made </a:t>
            </a:r>
            <a:r>
              <a:rPr lang="en-US" dirty="0"/>
              <a:t>in equity securities for operating and business purposes in qualifying portfolio companies (private, operating companies that do not borrow in connection with a financing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Examples of qualifying investments: </a:t>
            </a:r>
            <a:r>
              <a:rPr lang="en-US" u="sng" dirty="0" smtClean="0"/>
              <a:t>convertible</a:t>
            </a:r>
            <a:r>
              <a:rPr lang="en-US" dirty="0" smtClean="0"/>
              <a:t> notes, preferred stock, warrants, and options issued directly by the company</a:t>
            </a:r>
            <a:endParaRPr lang="en-US" dirty="0"/>
          </a:p>
          <a:p>
            <a:pPr lvl="1"/>
            <a:r>
              <a:rPr lang="en-US" dirty="0" smtClean="0"/>
              <a:t>A VC fund cannot borrow or otherwise incur leverage, other than short term borrowing (15% of fund’s capital commitments and for &lt;120 days)</a:t>
            </a:r>
          </a:p>
          <a:p>
            <a:pPr lvl="1"/>
            <a:r>
              <a:rPr lang="en-US" dirty="0" smtClean="0"/>
              <a:t>Cannot offer redemption rights to investors other than exceptional circumstances</a:t>
            </a:r>
          </a:p>
          <a:p>
            <a:pPr lvl="1"/>
            <a:r>
              <a:rPr lang="en-US" dirty="0" smtClean="0"/>
              <a:t>Represent to investors </a:t>
            </a:r>
            <a:r>
              <a:rPr lang="en-US" u="sng" dirty="0" smtClean="0"/>
              <a:t>they are pursuing a venture capital strategy</a:t>
            </a:r>
            <a:r>
              <a:rPr lang="en-US" dirty="0" smtClean="0"/>
              <a:t> and must be private </a:t>
            </a:r>
            <a:r>
              <a:rPr lang="en-US" i="1" dirty="0" smtClean="0"/>
              <a:t>3(c)(1)</a:t>
            </a:r>
            <a:r>
              <a:rPr lang="en-US" dirty="0" smtClean="0"/>
              <a:t> / </a:t>
            </a:r>
            <a:r>
              <a:rPr lang="en-US" i="1" dirty="0" smtClean="0"/>
              <a:t>3(c)(7)</a:t>
            </a:r>
            <a:r>
              <a:rPr lang="en-US" dirty="0" smtClean="0"/>
              <a:t> funds </a:t>
            </a:r>
          </a:p>
          <a:p>
            <a:r>
              <a:rPr lang="en-US" dirty="0" smtClean="0"/>
              <a:t>“Grandfathered” VC funds do not need to comply with these restrictions (formed before December 30, 2010, held themselves out as venture capital funds and held their last closing before July 21, 2011)</a:t>
            </a:r>
          </a:p>
          <a:p>
            <a:r>
              <a:rPr lang="en-US" dirty="0" smtClean="0"/>
              <a:t>Exempt from </a:t>
            </a:r>
            <a:r>
              <a:rPr lang="en-US" i="1" dirty="0" smtClean="0"/>
              <a:t>registration</a:t>
            </a:r>
            <a:r>
              <a:rPr lang="en-US" dirty="0" smtClean="0"/>
              <a:t> but </a:t>
            </a:r>
            <a:r>
              <a:rPr lang="en-US" u="sng" dirty="0" smtClean="0"/>
              <a:t>must still </a:t>
            </a:r>
            <a:r>
              <a:rPr lang="en-US" i="1" u="sng" dirty="0" smtClean="0"/>
              <a:t>report</a:t>
            </a:r>
            <a:r>
              <a:rPr lang="en-US" u="sng" dirty="0" smtClean="0"/>
              <a:t> to the SEC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 Advisers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Advisers who do not qualify for an exemption must register with the SEC</a:t>
            </a:r>
          </a:p>
          <a:p>
            <a:r>
              <a:rPr lang="en-US" dirty="0" smtClean="0"/>
              <a:t>Obligations of registered advisers</a:t>
            </a:r>
          </a:p>
          <a:p>
            <a:pPr lvl="1"/>
            <a:r>
              <a:rPr lang="en-US" dirty="0" smtClean="0"/>
              <a:t>Extensive reporting obligations to the SEC</a:t>
            </a:r>
          </a:p>
          <a:p>
            <a:pPr lvl="1"/>
            <a:r>
              <a:rPr lang="en-US" dirty="0" smtClean="0"/>
              <a:t>Extensive compliance and record keeping regime (including appointment of a Chief Compliance Officer, implementation of various policies and 5 year record retention)</a:t>
            </a:r>
          </a:p>
          <a:p>
            <a:pPr lvl="1"/>
            <a:r>
              <a:rPr lang="en-US" dirty="0" smtClean="0"/>
              <a:t>Restrictions on advertising and payment for referrals</a:t>
            </a:r>
          </a:p>
          <a:p>
            <a:pPr lvl="1"/>
            <a:r>
              <a:rPr lang="en-US" dirty="0" smtClean="0"/>
              <a:t>Custodial and trading practice restrictions</a:t>
            </a:r>
          </a:p>
          <a:p>
            <a:pPr lvl="1"/>
            <a:r>
              <a:rPr lang="en-US" dirty="0"/>
              <a:t>Carry may only be charged to “qualified clients” </a:t>
            </a:r>
            <a:r>
              <a:rPr lang="en-US" dirty="0" smtClean="0"/>
              <a:t>(at </a:t>
            </a:r>
            <a:r>
              <a:rPr lang="en-US" dirty="0"/>
              <a:t>least </a:t>
            </a:r>
            <a:r>
              <a:rPr lang="en-US" dirty="0" err="1" smtClean="0"/>
              <a:t>US$1</a:t>
            </a:r>
            <a:r>
              <a:rPr lang="en-US" dirty="0" smtClean="0"/>
              <a:t> million </a:t>
            </a:r>
            <a:r>
              <a:rPr lang="en-US" dirty="0"/>
              <a:t>under management with the adviser or </a:t>
            </a:r>
            <a:r>
              <a:rPr lang="en-US" dirty="0" smtClean="0"/>
              <a:t>a </a:t>
            </a:r>
            <a:r>
              <a:rPr lang="en-US" dirty="0"/>
              <a:t>net worth of at least </a:t>
            </a:r>
            <a:r>
              <a:rPr lang="en-US" dirty="0" err="1" smtClean="0"/>
              <a:t>US$2</a:t>
            </a:r>
            <a:r>
              <a:rPr lang="en-US" dirty="0" smtClean="0"/>
              <a:t> million)</a:t>
            </a:r>
            <a:endParaRPr lang="en-US" dirty="0"/>
          </a:p>
          <a:p>
            <a:pPr lvl="1"/>
            <a:r>
              <a:rPr lang="en-US" dirty="0" smtClean="0"/>
              <a:t>SEC examinations every three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Considerations/Action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Registered</a:t>
            </a:r>
            <a:r>
              <a:rPr lang="en-US" dirty="0" smtClean="0"/>
              <a:t> Advisers: Registration must be declared effective by SEC by March 30, 2012; must file Form </a:t>
            </a:r>
            <a:r>
              <a:rPr lang="en-US" dirty="0" err="1" smtClean="0"/>
              <a:t>ADV</a:t>
            </a:r>
            <a:r>
              <a:rPr lang="en-US" dirty="0" smtClean="0"/>
              <a:t> 45 days prior for review</a:t>
            </a:r>
          </a:p>
          <a:p>
            <a:r>
              <a:rPr lang="en-US" i="1" dirty="0" smtClean="0"/>
              <a:t>Reporting</a:t>
            </a:r>
            <a:r>
              <a:rPr lang="en-US" dirty="0" smtClean="0"/>
              <a:t> Advisers: Form </a:t>
            </a:r>
            <a:r>
              <a:rPr lang="en-US" dirty="0" err="1" smtClean="0"/>
              <a:t>ADV</a:t>
            </a:r>
            <a:r>
              <a:rPr lang="en-US" dirty="0" smtClean="0"/>
              <a:t> due March 30, 2012</a:t>
            </a:r>
          </a:p>
          <a:p>
            <a:r>
              <a:rPr lang="en-US" dirty="0" smtClean="0"/>
              <a:t>Ensure reports are consistent with investor expectations</a:t>
            </a:r>
          </a:p>
          <a:p>
            <a:r>
              <a:rPr lang="en-US" dirty="0"/>
              <a:t>Steps to take to prepare for reporting:</a:t>
            </a:r>
          </a:p>
          <a:p>
            <a:pPr lvl="1"/>
            <a:r>
              <a:rPr lang="en-US" dirty="0"/>
              <a:t>identify reporting entity and qualifying exemptions; </a:t>
            </a:r>
          </a:p>
          <a:p>
            <a:pPr lvl="1"/>
            <a:r>
              <a:rPr lang="en-US" dirty="0"/>
              <a:t>review adviser structure (note that ownership of adviser entity must be publicly disclosed); </a:t>
            </a:r>
          </a:p>
          <a:p>
            <a:pPr lvl="1"/>
            <a:r>
              <a:rPr lang="en-US" dirty="0"/>
              <a:t>complete necessary restructuring in time for registration/reporting</a:t>
            </a:r>
          </a:p>
          <a:p>
            <a:r>
              <a:rPr lang="en-US" dirty="0" smtClean="0"/>
              <a:t>Familiarize fund personnel with Form </a:t>
            </a:r>
            <a:r>
              <a:rPr lang="en-US" dirty="0" err="1" smtClean="0"/>
              <a:t>ADV</a:t>
            </a:r>
            <a:r>
              <a:rPr lang="en-US" dirty="0" smtClean="0"/>
              <a:t> and new operational restrictions if relying upon new exemptions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Compliance Policies and Procedures to Consider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2821"/>
              </p:ext>
            </p:extLst>
          </p:nvPr>
        </p:nvGraphicFramePr>
        <p:xfrm>
          <a:off x="457200" y="17526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Policy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Reporting Advisers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Registered Advisers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Insider Trading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Pay-to-Play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Anti-Money</a:t>
                      </a:r>
                      <a:r>
                        <a:rPr lang="en-US" baseline="0" dirty="0" smtClean="0"/>
                        <a:t> Laundering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Corrupt Practices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 of Ethics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Books and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Brochure</a:t>
                      </a:r>
                      <a:r>
                        <a:rPr lang="en-US" baseline="0" dirty="0" smtClean="0"/>
                        <a:t> 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 Prohibition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1564-6C8E-4003-9621-CDFBF002BE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 Template">
  <a:themeElements>
    <a:clrScheme name="Gunderson Dettm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underson Dettm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underson Dett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nderson Dettm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nderson Dettm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nderson Dettm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nderson Dettm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nderson Dettm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nderson Dettm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801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GD Template</vt:lpstr>
      <vt:lpstr>Current Legal and Regulatory Issues</vt:lpstr>
      <vt:lpstr>Overview of Investment Advisers Act Framework</vt:lpstr>
      <vt:lpstr>Exempt Advisers – Foreign Private Adviser</vt:lpstr>
      <vt:lpstr>Private Fund Advisers – Must Report to the SEC</vt:lpstr>
      <vt:lpstr>Venture Capital Fund Advisers – Must Report to the SEC</vt:lpstr>
      <vt:lpstr>Registered Advisers</vt:lpstr>
      <vt:lpstr>Other Considerations/Action Items</vt:lpstr>
      <vt:lpstr>Sample of Compliance Policies and Procedures to Consider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